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tags/tag7.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slideLayouts/slideLayout40.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9" r:id="rId4"/>
  </p:sldMasterIdLst>
  <p:notesMasterIdLst>
    <p:notesMasterId r:id="rId18"/>
  </p:notesMasterIdLst>
  <p:handoutMasterIdLst>
    <p:handoutMasterId r:id="rId19"/>
  </p:handoutMasterIdLst>
  <p:sldIdLst>
    <p:sldId id="461" r:id="rId5"/>
    <p:sldId id="562" r:id="rId6"/>
    <p:sldId id="556" r:id="rId7"/>
    <p:sldId id="554" r:id="rId8"/>
    <p:sldId id="540" r:id="rId9"/>
    <p:sldId id="565" r:id="rId10"/>
    <p:sldId id="561" r:id="rId11"/>
    <p:sldId id="582" r:id="rId12"/>
    <p:sldId id="577" r:id="rId13"/>
    <p:sldId id="569" r:id="rId14"/>
    <p:sldId id="580" r:id="rId15"/>
    <p:sldId id="566" r:id="rId16"/>
    <p:sldId id="576" r:id="rId17"/>
  </p:sldIdLst>
  <p:sldSz cx="9144000" cy="6858000" type="screen4x3"/>
  <p:notesSz cx="6794500" cy="9931400"/>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66"/>
    <a:srgbClr val="CCECFF"/>
    <a:srgbClr val="FFFFFF"/>
    <a:srgbClr val="FFFF00"/>
    <a:srgbClr val="FF0000"/>
    <a:srgbClr val="00FF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3474" autoAdjust="0"/>
  </p:normalViewPr>
  <p:slideViewPr>
    <p:cSldViewPr snapToObjects="1">
      <p:cViewPr varScale="1">
        <p:scale>
          <a:sx n="74" d="100"/>
          <a:sy n="74" d="100"/>
        </p:scale>
        <p:origin x="-1506" y="-84"/>
      </p:cViewPr>
      <p:guideLst>
        <p:guide orient="horz" pos="2387"/>
        <p:guide pos="5239"/>
      </p:guideLst>
    </p:cSldViewPr>
  </p:slideViewPr>
  <p:notesTextViewPr>
    <p:cViewPr>
      <p:scale>
        <a:sx n="100" d="100"/>
        <a:sy n="100" d="100"/>
      </p:scale>
      <p:origin x="0" y="0"/>
    </p:cViewPr>
  </p:notesTextViewPr>
  <p:sorterViewPr>
    <p:cViewPr>
      <p:scale>
        <a:sx n="50" d="100"/>
        <a:sy n="50" d="100"/>
      </p:scale>
      <p:origin x="0" y="0"/>
    </p:cViewPr>
  </p:sorterViewPr>
  <p:notesViewPr>
    <p:cSldViewPr snapToObjects="1">
      <p:cViewPr>
        <p:scale>
          <a:sx n="66" d="100"/>
          <a:sy n="66" d="100"/>
        </p:scale>
        <p:origin x="-1620" y="630"/>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rblades1\Home%20&amp;%20Broadband\External%20presentations\Sapient%20trip\O2%20growth%20and%20market%20shar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blades1\Home%20&amp;%20Broadband\External%20presentations\Sapient%20trip\O2%20growth%20and%20market%20shar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lineChart>
        <c:grouping val="standard"/>
        <c:ser>
          <c:idx val="0"/>
          <c:order val="0"/>
          <c:tx>
            <c:strRef>
              <c:f>Sheet2!$A$44</c:f>
              <c:strCache>
                <c:ptCount val="1"/>
                <c:pt idx="0">
                  <c:v>Closing base</c:v>
                </c:pt>
              </c:strCache>
            </c:strRef>
          </c:tx>
          <c:spPr>
            <a:ln w="38100"/>
          </c:spPr>
          <c:marker>
            <c:symbol val="none"/>
          </c:marker>
          <c:cat>
            <c:numRef>
              <c:f>Sheet2!$B$43:$AK$43</c:f>
              <c:numCache>
                <c:formatCode>mmm\-yy</c:formatCode>
                <c:ptCount val="3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39844</c:v>
                </c:pt>
                <c:pt idx="13">
                  <c:v>39872</c:v>
                </c:pt>
                <c:pt idx="14">
                  <c:v>39903</c:v>
                </c:pt>
                <c:pt idx="15">
                  <c:v>39933</c:v>
                </c:pt>
                <c:pt idx="16">
                  <c:v>39964</c:v>
                </c:pt>
                <c:pt idx="17">
                  <c:v>39994</c:v>
                </c:pt>
                <c:pt idx="18">
                  <c:v>40025</c:v>
                </c:pt>
                <c:pt idx="19">
                  <c:v>40056</c:v>
                </c:pt>
                <c:pt idx="20">
                  <c:v>40086</c:v>
                </c:pt>
                <c:pt idx="21">
                  <c:v>40117</c:v>
                </c:pt>
                <c:pt idx="22">
                  <c:v>40147</c:v>
                </c:pt>
                <c:pt idx="23">
                  <c:v>40178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numCache>
            </c:numRef>
          </c:cat>
          <c:val>
            <c:numRef>
              <c:f>Sheet2!$B$44:$AK$44</c:f>
              <c:numCache>
                <c:formatCode>#,##0_ ;[Red]\-#,##0\ </c:formatCode>
                <c:ptCount val="36"/>
                <c:pt idx="0">
                  <c:v>29724</c:v>
                </c:pt>
                <c:pt idx="1">
                  <c:v>48378</c:v>
                </c:pt>
                <c:pt idx="2">
                  <c:v>66941.789999999994</c:v>
                </c:pt>
                <c:pt idx="3">
                  <c:v>84643.79</c:v>
                </c:pt>
                <c:pt idx="4">
                  <c:v>101930.79</c:v>
                </c:pt>
                <c:pt idx="5">
                  <c:v>122976</c:v>
                </c:pt>
                <c:pt idx="6">
                  <c:v>142824</c:v>
                </c:pt>
                <c:pt idx="7">
                  <c:v>161372</c:v>
                </c:pt>
                <c:pt idx="8">
                  <c:v>187320</c:v>
                </c:pt>
                <c:pt idx="9">
                  <c:v>214709</c:v>
                </c:pt>
                <c:pt idx="10">
                  <c:v>236700</c:v>
                </c:pt>
                <c:pt idx="11">
                  <c:v>253833</c:v>
                </c:pt>
                <c:pt idx="12" formatCode="#,##0;\(#,##0\)">
                  <c:v>280741</c:v>
                </c:pt>
                <c:pt idx="13" formatCode="#,##0;\(#,##0\)">
                  <c:v>295880</c:v>
                </c:pt>
                <c:pt idx="14" formatCode="#,##0;\(#,##0\)">
                  <c:v>316149</c:v>
                </c:pt>
                <c:pt idx="15" formatCode="#,##0;\(#,##0\)">
                  <c:v>331597</c:v>
                </c:pt>
                <c:pt idx="16" formatCode="#,##0;\(#,##0\)">
                  <c:v>347442</c:v>
                </c:pt>
                <c:pt idx="17" formatCode="#,##0;\(#,##0\)">
                  <c:v>363887</c:v>
                </c:pt>
                <c:pt idx="18" formatCode="#,##0;\(#,##0\)">
                  <c:v>384818</c:v>
                </c:pt>
                <c:pt idx="19" formatCode="#,##0;\(#,##0\)">
                  <c:v>406195</c:v>
                </c:pt>
                <c:pt idx="20" formatCode="#,##0;\(#,##0\)">
                  <c:v>431612</c:v>
                </c:pt>
                <c:pt idx="21" formatCode="#,##0;\(#,##0\)">
                  <c:v>458880</c:v>
                </c:pt>
                <c:pt idx="22" formatCode="#,##0;\(#,##0\)">
                  <c:v>479375</c:v>
                </c:pt>
                <c:pt idx="23" formatCode="#,##0;\(#,##0\)">
                  <c:v>488016</c:v>
                </c:pt>
              </c:numCache>
            </c:numRef>
          </c:val>
        </c:ser>
        <c:ser>
          <c:idx val="1"/>
          <c:order val="1"/>
          <c:tx>
            <c:strRef>
              <c:f>Sheet2!$A$45</c:f>
              <c:strCache>
                <c:ptCount val="1"/>
              </c:strCache>
            </c:strRef>
          </c:tx>
          <c:spPr>
            <a:ln w="38100">
              <a:solidFill>
                <a:srgbClr val="C00000"/>
              </a:solidFill>
              <a:prstDash val="sysDash"/>
            </a:ln>
          </c:spPr>
          <c:marker>
            <c:symbol val="none"/>
          </c:marker>
          <c:cat>
            <c:numRef>
              <c:f>Sheet2!$B$43:$AK$43</c:f>
              <c:numCache>
                <c:formatCode>mmm\-yy</c:formatCode>
                <c:ptCount val="3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39844</c:v>
                </c:pt>
                <c:pt idx="13">
                  <c:v>39872</c:v>
                </c:pt>
                <c:pt idx="14">
                  <c:v>39903</c:v>
                </c:pt>
                <c:pt idx="15">
                  <c:v>39933</c:v>
                </c:pt>
                <c:pt idx="16">
                  <c:v>39964</c:v>
                </c:pt>
                <c:pt idx="17">
                  <c:v>39994</c:v>
                </c:pt>
                <c:pt idx="18">
                  <c:v>40025</c:v>
                </c:pt>
                <c:pt idx="19">
                  <c:v>40056</c:v>
                </c:pt>
                <c:pt idx="20">
                  <c:v>40086</c:v>
                </c:pt>
                <c:pt idx="21">
                  <c:v>40117</c:v>
                </c:pt>
                <c:pt idx="22">
                  <c:v>40147</c:v>
                </c:pt>
                <c:pt idx="23">
                  <c:v>40178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numCache>
            </c:numRef>
          </c:cat>
          <c:val>
            <c:numRef>
              <c:f>Sheet2!$B$45:$AK$45</c:f>
              <c:numCache>
                <c:formatCode>General</c:formatCode>
                <c:ptCount val="36"/>
                <c:pt idx="24" formatCode="#,##0_ ;[Red]\-#,##0\ ">
                  <c:v>525107.73933123937</c:v>
                </c:pt>
                <c:pt idx="25" formatCode="#,##0_ ;[Red]\-#,##0\ ">
                  <c:v>545552.62475209276</c:v>
                </c:pt>
                <c:pt idx="26" formatCode="#,##0_ ;[Red]\-#,##0\ ">
                  <c:v>565820.04263180343</c:v>
                </c:pt>
                <c:pt idx="27" formatCode="#,##0_ ;[Red]\-#,##0\ ">
                  <c:v>593969.80218365486</c:v>
                </c:pt>
                <c:pt idx="28" formatCode="#,##0_ ;[Red]\-#,##0\ ">
                  <c:v>625345.02087702241</c:v>
                </c:pt>
                <c:pt idx="29" formatCode="#,##0_ ;[Red]\-#,##0\ ">
                  <c:v>655032.67953494436</c:v>
                </c:pt>
                <c:pt idx="30" formatCode="#,##0_ ;[Red]\-#,##0\ ">
                  <c:v>690654.91082834429</c:v>
                </c:pt>
                <c:pt idx="31" formatCode="#,##0_ ;[Red]\-#,##0\ ">
                  <c:v>726791.22324214911</c:v>
                </c:pt>
                <c:pt idx="32" formatCode="#,##0_ ;[Red]\-#,##0\ ">
                  <c:v>764693.34469172871</c:v>
                </c:pt>
                <c:pt idx="33" formatCode="#,##0_ ;[Red]\-#,##0\ ">
                  <c:v>801424.83117099863</c:v>
                </c:pt>
                <c:pt idx="34" formatCode="#,##0_ ;[Red]\-#,##0\ ">
                  <c:v>834134.05253090523</c:v>
                </c:pt>
                <c:pt idx="35" formatCode="#,##0_ ;[Red]\-#,##0\ ">
                  <c:v>858018.21271768899</c:v>
                </c:pt>
              </c:numCache>
            </c:numRef>
          </c:val>
        </c:ser>
        <c:marker val="1"/>
        <c:axId val="68950656"/>
        <c:axId val="50360320"/>
      </c:lineChart>
      <c:dateAx>
        <c:axId val="68950656"/>
        <c:scaling>
          <c:orientation val="minMax"/>
        </c:scaling>
        <c:axPos val="b"/>
        <c:numFmt formatCode="mmm\-yy" sourceLinked="1"/>
        <c:tickLblPos val="nextTo"/>
        <c:crossAx val="50360320"/>
        <c:crosses val="autoZero"/>
        <c:auto val="1"/>
        <c:lblOffset val="100"/>
        <c:majorUnit val="6"/>
        <c:majorTimeUnit val="months"/>
      </c:dateAx>
      <c:valAx>
        <c:axId val="50360320"/>
        <c:scaling>
          <c:orientation val="minMax"/>
        </c:scaling>
        <c:axPos val="l"/>
        <c:numFmt formatCode="#,##0,&quot;k&quot;" sourceLinked="0"/>
        <c:tickLblPos val="nextTo"/>
        <c:crossAx val="68950656"/>
        <c:crosses val="autoZero"/>
        <c:crossBetween val="between"/>
        <c:majorUnit val="200000"/>
        <c:minorUnit val="20000"/>
      </c:valAx>
      <c:spPr>
        <a:noFill/>
        <a:ln w="25400">
          <a:noFill/>
        </a:ln>
      </c:spPr>
    </c:plotArea>
    <c:plotVisOnly val="1"/>
  </c:chart>
  <c:txPr>
    <a:bodyPr/>
    <a:lstStyle/>
    <a:p>
      <a:pPr>
        <a:defRPr sz="140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spPr>
            <a:solidFill>
              <a:schemeClr val="bg1">
                <a:lumMod val="75000"/>
              </a:schemeClr>
            </a:solidFill>
          </c:spPr>
          <c:dPt>
            <c:idx val="2"/>
            <c:spPr>
              <a:solidFill>
                <a:schemeClr val="accent1"/>
              </a:solidFill>
              <a:ln>
                <a:noFill/>
              </a:ln>
            </c:spPr>
          </c:dPt>
          <c:cat>
            <c:strRef>
              <c:f>'Broadband ALL'!$L$38:$L$44</c:f>
              <c:strCache>
                <c:ptCount val="7"/>
                <c:pt idx="0">
                  <c:v>Sky</c:v>
                </c:pt>
                <c:pt idx="1">
                  <c:v>BT</c:v>
                </c:pt>
                <c:pt idx="2">
                  <c:v>O2</c:v>
                </c:pt>
                <c:pt idx="3">
                  <c:v>Virgin Media</c:v>
                </c:pt>
                <c:pt idx="4">
                  <c:v>Talk Talk</c:v>
                </c:pt>
                <c:pt idx="5">
                  <c:v>Orange</c:v>
                </c:pt>
                <c:pt idx="6">
                  <c:v>Other</c:v>
                </c:pt>
              </c:strCache>
            </c:strRef>
          </c:cat>
          <c:val>
            <c:numRef>
              <c:f>'Broadband ALL'!$M$38:$M$44</c:f>
              <c:numCache>
                <c:formatCode>#,##0;[Red]\(#,##0\)</c:formatCode>
                <c:ptCount val="7"/>
                <c:pt idx="0">
                  <c:v>449</c:v>
                </c:pt>
                <c:pt idx="1">
                  <c:v>350</c:v>
                </c:pt>
                <c:pt idx="2">
                  <c:v>250.64800000000002</c:v>
                </c:pt>
                <c:pt idx="3">
                  <c:v>168.69999999999982</c:v>
                </c:pt>
                <c:pt idx="4">
                  <c:v>-129</c:v>
                </c:pt>
                <c:pt idx="5">
                  <c:v>-160</c:v>
                </c:pt>
                <c:pt idx="6">
                  <c:v>57.866000000001812</c:v>
                </c:pt>
              </c:numCache>
            </c:numRef>
          </c:val>
        </c:ser>
        <c:gapWidth val="91"/>
        <c:axId val="50380160"/>
        <c:axId val="50381952"/>
      </c:barChart>
      <c:catAx>
        <c:axId val="50380160"/>
        <c:scaling>
          <c:orientation val="minMax"/>
        </c:scaling>
        <c:axPos val="b"/>
        <c:tickLblPos val="nextTo"/>
        <c:crossAx val="50381952"/>
        <c:crosses val="autoZero"/>
        <c:auto val="1"/>
        <c:lblAlgn val="ctr"/>
        <c:lblOffset val="100"/>
      </c:catAx>
      <c:valAx>
        <c:axId val="50381952"/>
        <c:scaling>
          <c:orientation val="minMax"/>
        </c:scaling>
        <c:axPos val="l"/>
        <c:numFmt formatCode="#,##0;[Red]\(#,##0\)" sourceLinked="1"/>
        <c:tickLblPos val="nextTo"/>
        <c:crossAx val="50380160"/>
        <c:crosses val="autoZero"/>
        <c:crossBetween val="between"/>
      </c:valAx>
    </c:plotArea>
    <c:plotVisOnly val="1"/>
  </c:chart>
  <c:txPr>
    <a:bodyPr/>
    <a:lstStyle/>
    <a:p>
      <a:pPr>
        <a:defRPr sz="1400">
          <a:latin typeface="Arial" pitchFamily="34" charset="0"/>
          <a:cs typeface="Arial"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9625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96260"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96261"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25AFCCB-66E9-47AD-894B-9E501653115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b="0"/>
            </a:lvl1pPr>
          </a:lstStyle>
          <a:p>
            <a:pPr>
              <a:defRPr/>
            </a:pPr>
            <a:endParaRPr lang="en-GB"/>
          </a:p>
        </p:txBody>
      </p:sp>
      <p:sp>
        <p:nvSpPr>
          <p:cNvPr id="4099"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b="0"/>
            </a:lvl1pPr>
          </a:lstStyle>
          <a:p>
            <a:pPr>
              <a:defRPr/>
            </a:pPr>
            <a:endParaRPr lang="en-GB"/>
          </a:p>
        </p:txBody>
      </p:sp>
      <p:sp>
        <p:nvSpPr>
          <p:cNvPr id="51204"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b="0"/>
            </a:lvl1pPr>
          </a:lstStyle>
          <a:p>
            <a:pPr>
              <a:defRPr/>
            </a:pPr>
            <a:endParaRPr lang="en-GB"/>
          </a:p>
        </p:txBody>
      </p:sp>
      <p:sp>
        <p:nvSpPr>
          <p:cNvPr id="4103"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b="0"/>
            </a:lvl1pPr>
          </a:lstStyle>
          <a:p>
            <a:pPr>
              <a:defRPr/>
            </a:pPr>
            <a:fld id="{A39DE27E-8E91-40C9-AD5D-BE854E1D5F8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A04B46C3-B5F8-4A36-A4D7-A1ACC2BAAAD5}" type="slidenum">
              <a:rPr lang="en-GB" smtClean="0"/>
              <a:pPr/>
              <a:t>1</a:t>
            </a:fld>
            <a:endParaRPr lang="en-GB" smtClean="0"/>
          </a:p>
        </p:txBody>
      </p:sp>
      <p:sp>
        <p:nvSpPr>
          <p:cNvPr id="54274" name="Rectangle 2"/>
          <p:cNvSpPr>
            <a:spLocks noGrp="1" noRot="1" noChangeAspect="1" noChangeArrowheads="1" noTextEdit="1"/>
          </p:cNvSpPr>
          <p:nvPr>
            <p:ph type="sldImg"/>
          </p:nvPr>
        </p:nvSpPr>
        <p:spPr>
          <a:xfrm>
            <a:off x="914400" y="744538"/>
            <a:ext cx="4965700" cy="3724275"/>
          </a:xfrm>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49688" y="9432925"/>
            <a:ext cx="2943225" cy="496888"/>
          </a:xfrm>
          <a:prstGeom prst="rect">
            <a:avLst/>
          </a:prstGeom>
          <a:noFill/>
          <a:ln w="9525">
            <a:noFill/>
            <a:miter lim="800000"/>
            <a:headEnd/>
            <a:tailEnd/>
          </a:ln>
        </p:spPr>
        <p:txBody>
          <a:bodyPr lIns="91518" tIns="45758" rIns="91518" bIns="45758" anchor="b"/>
          <a:lstStyle/>
          <a:p>
            <a:pPr algn="r" defTabSz="915988"/>
            <a:fld id="{D9442839-BC2F-445B-BCE3-2EDF4885A54D}" type="slidenum">
              <a:rPr lang="en-GB" sz="1200" b="0"/>
              <a:pPr algn="r" defTabSz="915988"/>
              <a:t>4</a:t>
            </a:fld>
            <a:endParaRPr lang="en-GB" sz="1200" b="0"/>
          </a:p>
        </p:txBody>
      </p:sp>
      <p:sp>
        <p:nvSpPr>
          <p:cNvPr id="140291" name="Rectangle 2"/>
          <p:cNvSpPr>
            <a:spLocks noGrp="1" noRot="1" noChangeAspect="1" noChangeArrowheads="1" noTextEdit="1"/>
          </p:cNvSpPr>
          <p:nvPr>
            <p:ph type="sldImg"/>
          </p:nvPr>
        </p:nvSpPr>
        <p:spPr>
          <a:xfrm>
            <a:off x="917575" y="746125"/>
            <a:ext cx="4960938" cy="3722688"/>
          </a:xfrm>
          <a:ln/>
        </p:spPr>
      </p:sp>
      <p:sp>
        <p:nvSpPr>
          <p:cNvPr id="140292" name="Rectangle 3"/>
          <p:cNvSpPr>
            <a:spLocks noGrp="1" noChangeArrowheads="1"/>
          </p:cNvSpPr>
          <p:nvPr>
            <p:ph type="body" idx="1"/>
          </p:nvPr>
        </p:nvSpPr>
        <p:spPr>
          <a:xfrm>
            <a:off x="679450" y="4716463"/>
            <a:ext cx="5435600" cy="4468812"/>
          </a:xfrm>
          <a:noFill/>
          <a:ln/>
        </p:spPr>
        <p:txBody>
          <a:bodyPr lIns="91518" tIns="45758" rIns="91518" bIns="45758"/>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76548577-272C-4B4D-B2FA-3B5D75323B28}" type="slidenum">
              <a:rPr lang="en-US" smtClean="0"/>
              <a:pPr/>
              <a:t>5</a:t>
            </a:fld>
            <a:endParaRPr lang="en-US" smtClean="0"/>
          </a:p>
        </p:txBody>
      </p:sp>
      <p:sp>
        <p:nvSpPr>
          <p:cNvPr id="63490" name="Rectangle 2"/>
          <p:cNvSpPr>
            <a:spLocks noGrp="1" noRot="1" noChangeAspect="1" noChangeArrowheads="1" noTextEdit="1"/>
          </p:cNvSpPr>
          <p:nvPr>
            <p:ph type="sldImg"/>
          </p:nvPr>
        </p:nvSpPr>
        <p:spPr>
          <a:xfrm>
            <a:off x="917575" y="741363"/>
            <a:ext cx="4967288" cy="3727450"/>
          </a:xfrm>
          <a:ln/>
        </p:spPr>
      </p:sp>
      <p:sp>
        <p:nvSpPr>
          <p:cNvPr id="63491" name="Rectangle 3"/>
          <p:cNvSpPr>
            <a:spLocks noGrp="1" noChangeArrowheads="1"/>
          </p:cNvSpPr>
          <p:nvPr>
            <p:ph type="body" idx="1"/>
          </p:nvPr>
        </p:nvSpPr>
        <p:spPr>
          <a:xfrm>
            <a:off x="909638" y="4716463"/>
            <a:ext cx="4975225" cy="4473575"/>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76548577-272C-4B4D-B2FA-3B5D75323B28}" type="slidenum">
              <a:rPr lang="en-US" smtClean="0"/>
              <a:pPr/>
              <a:t>6</a:t>
            </a:fld>
            <a:endParaRPr lang="en-US" smtClean="0"/>
          </a:p>
        </p:txBody>
      </p:sp>
      <p:sp>
        <p:nvSpPr>
          <p:cNvPr id="63490" name="Rectangle 2"/>
          <p:cNvSpPr>
            <a:spLocks noGrp="1" noRot="1" noChangeAspect="1" noChangeArrowheads="1" noTextEdit="1"/>
          </p:cNvSpPr>
          <p:nvPr>
            <p:ph type="sldImg"/>
          </p:nvPr>
        </p:nvSpPr>
        <p:spPr>
          <a:xfrm>
            <a:off x="917575" y="741363"/>
            <a:ext cx="4967288" cy="3727450"/>
          </a:xfrm>
          <a:ln/>
        </p:spPr>
      </p:sp>
      <p:sp>
        <p:nvSpPr>
          <p:cNvPr id="63491" name="Rectangle 3"/>
          <p:cNvSpPr>
            <a:spLocks noGrp="1" noChangeArrowheads="1"/>
          </p:cNvSpPr>
          <p:nvPr>
            <p:ph type="body" idx="1"/>
          </p:nvPr>
        </p:nvSpPr>
        <p:spPr>
          <a:xfrm>
            <a:off x="909638" y="4716463"/>
            <a:ext cx="4975225" cy="4473575"/>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A725687-BFB2-4033-B0EC-281B8F71260C}" type="slidenum">
              <a:rPr lang="en-GB" smtClean="0"/>
              <a:pPr/>
              <a:t>11</a:t>
            </a:fld>
            <a:endParaRPr lang="en-GB"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679450" y="4718050"/>
            <a:ext cx="5435600" cy="4468813"/>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DC8E5E1-548C-4F92-AD0F-7BCDEE6CBF5A}" type="slidenum">
              <a:rPr lang="en-GB" smtClean="0"/>
              <a:pPr/>
              <a:t>13</a:t>
            </a:fld>
            <a:endParaRPr lang="en-GB"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679450" y="4718050"/>
            <a:ext cx="5435600" cy="446881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02 blue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5" name="Picture 6" descr="telefonica log blue"/>
          <p:cNvPicPr>
            <a:picLocks noChangeAspect="1" noChangeArrowheads="1"/>
          </p:cNvPicPr>
          <p:nvPr/>
        </p:nvPicPr>
        <p:blipFill>
          <a:blip r:embed="rId4" cstate="print"/>
          <a:srcRect/>
          <a:stretch>
            <a:fillRect/>
          </a:stretch>
        </p:blipFill>
        <p:spPr bwMode="auto">
          <a:xfrm>
            <a:off x="7629525" y="6405563"/>
            <a:ext cx="1274763" cy="182562"/>
          </a:xfrm>
          <a:prstGeom prst="rect">
            <a:avLst/>
          </a:prstGeom>
          <a:noFill/>
          <a:ln w="9525">
            <a:noFill/>
            <a:miter lim="800000"/>
            <a:headEnd/>
            <a:tailEnd/>
          </a:ln>
        </p:spPr>
      </p:pic>
      <p:sp>
        <p:nvSpPr>
          <p:cNvPr id="7170" name="Rectangle 2"/>
          <p:cNvSpPr>
            <a:spLocks noGrp="1" noChangeArrowheads="1"/>
          </p:cNvSpPr>
          <p:nvPr>
            <p:ph type="ctrTitle"/>
          </p:nvPr>
        </p:nvSpPr>
        <p:spPr>
          <a:xfrm>
            <a:off x="304800" y="2051050"/>
            <a:ext cx="7772400" cy="1470025"/>
          </a:xfrm>
        </p:spPr>
        <p:txBody>
          <a:bodyPr/>
          <a:lstStyle>
            <a:lvl1pPr>
              <a:defRPr>
                <a:solidFill>
                  <a:schemeClr val="bg1"/>
                </a:solidFill>
              </a:defRPr>
            </a:lvl1pPr>
          </a:lstStyle>
          <a:p>
            <a:r>
              <a:rPr lang="en-GB"/>
              <a:t>Click to edit Master title style</a:t>
            </a:r>
          </a:p>
        </p:txBody>
      </p:sp>
      <p:sp>
        <p:nvSpPr>
          <p:cNvPr id="7171" name="Rectangle 3"/>
          <p:cNvSpPr>
            <a:spLocks noGrp="1" noChangeArrowheads="1"/>
          </p:cNvSpPr>
          <p:nvPr>
            <p:ph type="subTitle" idx="1"/>
          </p:nvPr>
        </p:nvSpPr>
        <p:spPr>
          <a:xfrm>
            <a:off x="304800" y="4437063"/>
            <a:ext cx="7742238" cy="431800"/>
          </a:xfrm>
        </p:spPr>
        <p:txBody>
          <a:bodyPr/>
          <a:lstStyle>
            <a:lvl1pPr>
              <a:defRPr sz="1000">
                <a:solidFill>
                  <a:schemeClr val="bg1"/>
                </a:solidFill>
              </a:defRPr>
            </a:lvl1pPr>
          </a:lstStyle>
          <a:p>
            <a:r>
              <a:rPr lang="en-GB"/>
              <a:t>Click to edit Master subtitle style</a:t>
            </a:r>
          </a:p>
        </p:txBody>
      </p:sp>
      <p:sp>
        <p:nvSpPr>
          <p:cNvPr id="6" name="Rectangle 4"/>
          <p:cNvSpPr>
            <a:spLocks noGrp="1" noChangeArrowheads="1"/>
          </p:cNvSpPr>
          <p:nvPr>
            <p:ph type="ftr" sz="quarter" idx="10"/>
          </p:nvPr>
        </p:nvSpPr>
        <p:spPr>
          <a:xfrm>
            <a:off x="582613" y="6502400"/>
            <a:ext cx="7518400" cy="215900"/>
          </a:xfrm>
        </p:spPr>
        <p:txBody>
          <a:bodyPr/>
          <a:lstStyle>
            <a:lvl1pPr>
              <a:defRPr>
                <a:solidFill>
                  <a:schemeClr val="bg1"/>
                </a:solidFill>
              </a:defRPr>
            </a:lvl1pPr>
          </a:lstStyle>
          <a:p>
            <a:pPr>
              <a:defRPr/>
            </a:pPr>
            <a:r>
              <a:rPr lang="en-GB"/>
              <a:t>              Confidential</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315913"/>
            <a:ext cx="2057400"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315913"/>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02 white logo"/>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5" name="Picture 5" descr="telefonica log white"/>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629525" y="6405563"/>
            <a:ext cx="1274763" cy="182562"/>
          </a:xfrm>
          <a:prstGeom prst="rect">
            <a:avLst/>
          </a:prstGeom>
          <a:noFill/>
          <a:ln w="9525">
            <a:noFill/>
            <a:miter lim="800000"/>
            <a:headEnd/>
            <a:tailEnd/>
          </a:ln>
        </p:spPr>
      </p:pic>
      <p:sp>
        <p:nvSpPr>
          <p:cNvPr id="12290" name="Rectangle 2"/>
          <p:cNvSpPr>
            <a:spLocks noGrp="1" noChangeArrowheads="1"/>
          </p:cNvSpPr>
          <p:nvPr>
            <p:ph type="ctrTitle"/>
          </p:nvPr>
        </p:nvSpPr>
        <p:spPr>
          <a:xfrm>
            <a:off x="304800" y="2051050"/>
            <a:ext cx="7773988" cy="1468438"/>
          </a:xfrm>
        </p:spPr>
        <p:txBody>
          <a:bodyPr/>
          <a:lstStyle>
            <a:lvl1pPr>
              <a:defRPr>
                <a:solidFill>
                  <a:schemeClr val="bg1"/>
                </a:solidFill>
              </a:defRPr>
            </a:lvl1pPr>
          </a:lstStyle>
          <a:p>
            <a:r>
              <a:rPr lang="en-GB"/>
              <a:t>Click to edit Master title style</a:t>
            </a:r>
          </a:p>
        </p:txBody>
      </p:sp>
      <p:sp>
        <p:nvSpPr>
          <p:cNvPr id="12291" name="Rectangle 3"/>
          <p:cNvSpPr>
            <a:spLocks noGrp="1" noChangeArrowheads="1"/>
          </p:cNvSpPr>
          <p:nvPr>
            <p:ph type="subTitle" idx="1"/>
          </p:nvPr>
        </p:nvSpPr>
        <p:spPr>
          <a:xfrm>
            <a:off x="304800" y="4365625"/>
            <a:ext cx="7705725" cy="647700"/>
          </a:xfrm>
        </p:spPr>
        <p:txBody>
          <a:bodyPr/>
          <a:lstStyle>
            <a:lvl1pPr>
              <a:defRPr>
                <a:solidFill>
                  <a:schemeClr val="bg1"/>
                </a:solidFill>
              </a:defRPr>
            </a:lvl1pPr>
          </a:lstStyle>
          <a:p>
            <a:r>
              <a:rPr lang="en-GB"/>
              <a:t>Click to edit Master subtitle style</a:t>
            </a:r>
          </a:p>
        </p:txBody>
      </p:sp>
      <p:sp>
        <p:nvSpPr>
          <p:cNvPr id="6" name="Rectangle 6"/>
          <p:cNvSpPr>
            <a:spLocks noGrp="1" noChangeArrowheads="1"/>
          </p:cNvSpPr>
          <p:nvPr>
            <p:ph type="ftr" sz="quarter" idx="10"/>
          </p:nvPr>
        </p:nvSpPr>
        <p:spPr>
          <a:xfrm>
            <a:off x="582613" y="6502400"/>
            <a:ext cx="7229475" cy="215900"/>
          </a:xfrm>
        </p:spPr>
        <p:txBody>
          <a:bodyPr/>
          <a:lstStyle>
            <a:lvl1pPr>
              <a:defRPr>
                <a:solidFill>
                  <a:schemeClr val="bg1"/>
                </a:solidFill>
              </a:defRPr>
            </a:lvl1pPr>
          </a:lstStyle>
          <a:p>
            <a:pPr>
              <a:defRPr/>
            </a:pPr>
            <a:r>
              <a:rPr lang="en-GB"/>
              <a:t>              Confidential</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187450"/>
            <a:ext cx="3919538"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1688" y="1187450"/>
            <a:ext cx="392112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5738" y="315913"/>
            <a:ext cx="1997075"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315913"/>
            <a:ext cx="5843588"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t>               Confidential</a:t>
            </a: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graphicFrame>
        <p:nvGraphicFramePr>
          <p:cNvPr id="6" name="Rectangle 2" hidden="1"/>
          <p:cNvGraphicFramePr>
            <a:graphicFrameLocks/>
          </p:cNvGraphicFramePr>
          <p:nvPr/>
        </p:nvGraphicFramePr>
        <p:xfrm>
          <a:off x="0" y="0"/>
          <a:ext cx="158750" cy="158750"/>
        </p:xfrm>
        <a:graphic>
          <a:graphicData uri="http://schemas.openxmlformats.org/presentationml/2006/ole">
            <p:oleObj spid="_x0000_s163842" name="think-cell Slide" r:id="rId5" imgW="0" imgH="0" progId="">
              <p:embed/>
            </p:oleObj>
          </a:graphicData>
        </a:graphic>
      </p:graphicFrame>
      <p:pic>
        <p:nvPicPr>
          <p:cNvPr id="7" name="Picture 3" descr="02 blue logo"/>
          <p:cNvPicPr>
            <a:picLocks noChangeAspect="1" noChangeArrowheads="1"/>
          </p:cNvPicPr>
          <p:nvPr userDrawn="1">
            <p:custDataLst>
              <p:tags r:id="rId2"/>
            </p:custDataLst>
          </p:nvPr>
        </p:nvPicPr>
        <p:blipFill>
          <a:blip r:embed="rId6" cstate="print">
            <a:clrChange>
              <a:clrFrom>
                <a:srgbClr val="FFFFFF"/>
              </a:clrFrom>
              <a:clrTo>
                <a:srgbClr val="FFFFFF">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8" name="Picture 4" descr="telefonica log blue"/>
          <p:cNvPicPr>
            <a:picLocks noChangeAspect="1" noChangeArrowheads="1"/>
          </p:cNvPicPr>
          <p:nvPr userDrawn="1">
            <p:custDataLst>
              <p:tags r:id="rId3"/>
            </p:custDataLst>
          </p:nvPr>
        </p:nvPicPr>
        <p:blipFill>
          <a:blip r:embed="rId7" cstate="print"/>
          <a:srcRect/>
          <a:stretch>
            <a:fillRect/>
          </a:stretch>
        </p:blipFill>
        <p:spPr bwMode="auto">
          <a:xfrm>
            <a:off x="7629525" y="6405563"/>
            <a:ext cx="1274763" cy="182562"/>
          </a:xfrm>
          <a:prstGeom prst="rect">
            <a:avLst/>
          </a:prstGeom>
          <a:noFill/>
          <a:ln w="9525">
            <a:noFill/>
            <a:miter lim="800000"/>
            <a:headEnd/>
            <a:tailEnd/>
          </a:ln>
        </p:spPr>
      </p:pic>
      <p:sp>
        <p:nvSpPr>
          <p:cNvPr id="2" name="Title 1"/>
          <p:cNvSpPr>
            <a:spLocks noGrp="1"/>
          </p:cNvSpPr>
          <p:nvPr>
            <p:ph type="title"/>
          </p:nvPr>
        </p:nvSpPr>
        <p:spPr>
          <a:xfrm>
            <a:off x="304800" y="315913"/>
            <a:ext cx="8226425" cy="8413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187450"/>
            <a:ext cx="40386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495800" y="118745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495800" y="375285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ftr" sz="quarter" idx="10"/>
          </p:nvPr>
        </p:nvSpPr>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15913"/>
            <a:ext cx="8226425" cy="8413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187450"/>
            <a:ext cx="8229600" cy="49784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GB"/>
              <a:t>Exploring new Channels         </a:t>
            </a:r>
            <a:fld id="{E42EA4F2-0A9C-4184-8761-04A58C3EB8D5}" type="datetime1">
              <a:rPr lang="en-GB"/>
              <a:pPr>
                <a:defRPr/>
              </a:pPr>
              <a:t>21/05/2010</a:t>
            </a:fld>
            <a:r>
              <a:rPr lang="en-GB"/>
              <a:t>       Confidential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02 blue 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5" name="Picture 5" descr="telefonica log blue"/>
          <p:cNvPicPr>
            <a:picLocks noChangeAspect="1" noChangeArrowheads="1"/>
          </p:cNvPicPr>
          <p:nvPr/>
        </p:nvPicPr>
        <p:blipFill>
          <a:blip r:embed="rId3" cstate="print"/>
          <a:srcRect/>
          <a:stretch>
            <a:fillRect/>
          </a:stretch>
        </p:blipFill>
        <p:spPr bwMode="auto">
          <a:xfrm>
            <a:off x="7629525" y="6405563"/>
            <a:ext cx="1274763" cy="182562"/>
          </a:xfrm>
          <a:prstGeom prst="rect">
            <a:avLst/>
          </a:prstGeom>
          <a:noFill/>
          <a:ln w="9525">
            <a:noFill/>
            <a:miter lim="800000"/>
            <a:headEnd/>
            <a:tailEnd/>
          </a:ln>
        </p:spPr>
      </p:pic>
      <p:sp>
        <p:nvSpPr>
          <p:cNvPr id="22530" name="Rectangle 2"/>
          <p:cNvSpPr>
            <a:spLocks noGrp="1" noChangeArrowheads="1"/>
          </p:cNvSpPr>
          <p:nvPr>
            <p:ph type="ctrTitle"/>
          </p:nvPr>
        </p:nvSpPr>
        <p:spPr>
          <a:xfrm>
            <a:off x="3562350" y="2662238"/>
            <a:ext cx="4965700" cy="1198562"/>
          </a:xfrm>
        </p:spPr>
        <p:txBody>
          <a:bodyPr/>
          <a:lstStyle>
            <a:lvl1pPr>
              <a:defRPr/>
            </a:lvl1pPr>
          </a:lstStyle>
          <a:p>
            <a:r>
              <a:rPr lang="en-GB"/>
              <a:t>Click to edit Master title style</a:t>
            </a:r>
          </a:p>
        </p:txBody>
      </p:sp>
      <p:sp>
        <p:nvSpPr>
          <p:cNvPr id="22531" name="Rectangle 3"/>
          <p:cNvSpPr>
            <a:spLocks noGrp="1" noChangeArrowheads="1"/>
          </p:cNvSpPr>
          <p:nvPr>
            <p:ph type="subTitle" idx="1"/>
          </p:nvPr>
        </p:nvSpPr>
        <p:spPr>
          <a:xfrm>
            <a:off x="3562350" y="3922713"/>
            <a:ext cx="4897438" cy="585787"/>
          </a:xfrm>
        </p:spPr>
        <p:txBody>
          <a:bodyPr/>
          <a:lstStyle>
            <a:lvl1pPr marL="0" indent="0">
              <a:defRPr sz="2000"/>
            </a:lvl1pPr>
          </a:lstStyle>
          <a:p>
            <a:r>
              <a:rPr lang="en-GB"/>
              <a:t>Click to edit Master subtitle style</a:t>
            </a: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B6B51106-7458-4C69-BE86-CA6EDE075E48}"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451C2C4B-D2DA-4FA3-AF37-4F2B1376BBD4}"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74650" y="14128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65650" y="14128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fld id="{9ED09B28-D87E-486A-BF9A-33C4D9F8881B}"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fld id="{8C2C97FE-08C3-478E-9FDE-FF31F279206D}"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fld id="{EF8E7CDF-B8B5-47CD-B9B0-E8137D3D9584}"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fld id="{1C9EB44B-F52A-4925-BC4C-9C3254CD03B0}"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fld id="{916A83ED-2FF1-4FD7-971B-A961BBC265B0}"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fld id="{4B32CA29-61D4-4467-9D46-836E50F8F36A}"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5699F15F-C429-4C88-8802-BA1703DD7728}"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6850" y="415925"/>
            <a:ext cx="2057400" cy="5749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4650" y="415925"/>
            <a:ext cx="6019800" cy="5749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A0FCD661-B296-4FD9-B979-9A291DE132D9}" type="slidenum">
              <a:rPr lang="en-GB"/>
              <a:pPr>
                <a:defRPr/>
              </a:pPr>
              <a:t>‹#›</a:t>
            </a:fld>
            <a:r>
              <a:rPr lang="en-GB"/>
              <a:t>       			                 	Strictly Proprietary</a:t>
            </a:r>
          </a:p>
          <a:p>
            <a:pPr>
              <a:defRPr/>
            </a:pPr>
            <a:r>
              <a:rPr lang="en-GB"/>
              <a:t>				 &amp; Confidential</a:t>
            </a: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16E1371B-867C-420D-A957-3C87078ED84D}"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25D58732-F059-4444-80DC-00B0A35B6787}"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A7402866-8672-4DAA-A636-C2BFD99FB9FB}"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74650" y="14128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65650" y="14128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fld id="{586E53EE-B3D9-45FE-8677-F72EC0330550}"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4800" y="1187450"/>
            <a:ext cx="40386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95800" y="1187450"/>
            <a:ext cx="40386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fld id="{5EB6A372-84D9-4F7F-86DB-AA061CFC10D9}"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fld id="{EE9483F8-9594-41ED-AF42-0EEEB2075ECF}"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fld id="{262D8590-D614-4C1E-99D1-979D214BA9A0}"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fld id="{E7A34FB5-8D63-43E5-BA3A-D8374B45A53A}"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fld id="{27DA324E-CF24-4BEB-A6F0-C21B4EC3C71A}"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B5AB27C5-19B0-4486-8F96-B35927D9E277}"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6850" y="415925"/>
            <a:ext cx="2057400" cy="57499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74650" y="415925"/>
            <a:ext cx="6019800" cy="5749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fld id="{F3BCF5A3-C482-4EA1-97EA-E178A1BCF9F0}" type="slidenum">
              <a:rPr lang="en-GB"/>
              <a:pPr>
                <a:defRPr/>
              </a:pPr>
              <a:t>‹#›</a:t>
            </a:fld>
            <a:r>
              <a:rPr lang="en-GB"/>
              <a:t>       			                 	Strictly Proprietary</a:t>
            </a:r>
          </a:p>
          <a:p>
            <a:pPr>
              <a:defRPr/>
            </a:pPr>
            <a:r>
              <a:rPr lang="en-GB"/>
              <a:t>				 &amp; 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t>Confidential</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vmlDrawing" Target="../drawings/vmlDrawing2.vml"/><Relationship Id="rId18" Type="http://schemas.openxmlformats.org/officeDocument/2006/relationships/tags" Target="../tags/tag8.xml"/><Relationship Id="rId3" Type="http://schemas.openxmlformats.org/officeDocument/2006/relationships/slideLayout" Target="../slideLayouts/slideLayout27.xml"/><Relationship Id="rId21" Type="http://schemas.openxmlformats.org/officeDocument/2006/relationships/image" Target="../media/image2.png"/><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7.xml"/><Relationship Id="rId2" Type="http://schemas.openxmlformats.org/officeDocument/2006/relationships/slideLayout" Target="../slideLayouts/slideLayout26.xml"/><Relationship Id="rId16" Type="http://schemas.openxmlformats.org/officeDocument/2006/relationships/tags" Target="../tags/tag6.xml"/><Relationship Id="rId20"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5.xml"/><Relationship Id="rId10" Type="http://schemas.openxmlformats.org/officeDocument/2006/relationships/slideLayout" Target="../slideLayouts/slideLayout34.xml"/><Relationship Id="rId19" Type="http://schemas.openxmlformats.org/officeDocument/2006/relationships/oleObject" Target="../embeddings/oleObject2.bin"/><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23.xml"/><Relationship Id="rId2" Type="http://schemas.openxmlformats.org/officeDocument/2006/relationships/slideLayout" Target="../slideLayouts/slideLayout37.xml"/><Relationship Id="rId16" Type="http://schemas.openxmlformats.org/officeDocument/2006/relationships/tags" Target="../tags/tag22.xml"/><Relationship Id="rId20" Type="http://schemas.openxmlformats.org/officeDocument/2006/relationships/image" Target="../media/image6.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21.xml"/><Relationship Id="rId10" Type="http://schemas.openxmlformats.org/officeDocument/2006/relationships/slideLayout" Target="../slideLayouts/slideLayout45.xml"/><Relationship Id="rId19" Type="http://schemas.openxmlformats.org/officeDocument/2006/relationships/image" Target="../media/image5.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04800" y="315913"/>
            <a:ext cx="8226425" cy="841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6627" name="Rectangle 3"/>
          <p:cNvSpPr>
            <a:spLocks noGrp="1" noChangeArrowheads="1"/>
          </p:cNvSpPr>
          <p:nvPr>
            <p:ph type="body" idx="1"/>
          </p:nvPr>
        </p:nvSpPr>
        <p:spPr bwMode="auto">
          <a:xfrm>
            <a:off x="304800" y="1187450"/>
            <a:ext cx="8229600" cy="4978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8" name="Rectangle 4"/>
          <p:cNvSpPr>
            <a:spLocks noGrp="1" noChangeArrowheads="1"/>
          </p:cNvSpPr>
          <p:nvPr>
            <p:ph type="ftr" sz="quarter" idx="3"/>
          </p:nvPr>
        </p:nvSpPr>
        <p:spPr bwMode="auto">
          <a:xfrm>
            <a:off x="582613" y="6499225"/>
            <a:ext cx="6221412"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b="0"/>
            </a:lvl1pPr>
          </a:lstStyle>
          <a:p>
            <a:pPr>
              <a:defRPr/>
            </a:pPr>
            <a:r>
              <a:rPr lang="en-GB"/>
              <a:t>Confidential</a:t>
            </a:r>
          </a:p>
        </p:txBody>
      </p:sp>
      <p:pic>
        <p:nvPicPr>
          <p:cNvPr id="26629" name="Picture 5" descr="02 blue logo"/>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26630" name="Picture 6" descr="telefonica log blue"/>
          <p:cNvPicPr>
            <a:picLocks noChangeAspect="1" noChangeArrowheads="1"/>
          </p:cNvPicPr>
          <p:nvPr/>
        </p:nvPicPr>
        <p:blipFill>
          <a:blip r:embed="rId14" cstate="print"/>
          <a:srcRect/>
          <a:stretch>
            <a:fillRect/>
          </a:stretch>
        </p:blipFill>
        <p:spPr bwMode="auto">
          <a:xfrm>
            <a:off x="7629525" y="6405563"/>
            <a:ext cx="1274763" cy="18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spd="med">
    <p:fade/>
  </p:transition>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100000"/>
        </a:spcAft>
        <a:defRPr sz="1600">
          <a:solidFill>
            <a:schemeClr val="tx1"/>
          </a:solidFill>
          <a:latin typeface="+mn-lt"/>
          <a:ea typeface="+mn-ea"/>
          <a:cs typeface="+mn-cs"/>
        </a:defRPr>
      </a:lvl1pPr>
      <a:lvl2pPr marL="138113" indent="-136525" algn="l" rtl="0" eaLnBrk="0" fontAlgn="base" hangingPunct="0">
        <a:spcBef>
          <a:spcPct val="20000"/>
        </a:spcBef>
        <a:spcAft>
          <a:spcPct val="0"/>
        </a:spcAft>
        <a:buChar char="•"/>
        <a:defRPr sz="1600">
          <a:solidFill>
            <a:schemeClr val="tx1"/>
          </a:solidFill>
          <a:latin typeface="+mn-lt"/>
        </a:defRPr>
      </a:lvl2pPr>
      <a:lvl3pPr marL="266700" indent="-127000" algn="l" rtl="0" eaLnBrk="0" fontAlgn="base" hangingPunct="0">
        <a:spcBef>
          <a:spcPct val="20000"/>
        </a:spcBef>
        <a:spcAft>
          <a:spcPct val="0"/>
        </a:spcAft>
        <a:buChar char="•"/>
        <a:defRPr sz="1600">
          <a:solidFill>
            <a:schemeClr val="tx1"/>
          </a:solidFill>
          <a:latin typeface="+mn-lt"/>
        </a:defRPr>
      </a:lvl3pPr>
      <a:lvl4pPr marL="404813" indent="-136525" algn="l" rtl="0" eaLnBrk="0" fontAlgn="base" hangingPunct="0">
        <a:spcBef>
          <a:spcPct val="20000"/>
        </a:spcBef>
        <a:spcAft>
          <a:spcPct val="0"/>
        </a:spcAft>
        <a:buChar char="•"/>
        <a:defRPr sz="1600">
          <a:solidFill>
            <a:schemeClr val="tx1"/>
          </a:solidFill>
          <a:latin typeface="+mn-lt"/>
        </a:defRPr>
      </a:lvl4pPr>
      <a:lvl5pPr marL="544513" indent="-138113" algn="l" rtl="0" eaLnBrk="0" fontAlgn="base" hangingPunct="0">
        <a:spcBef>
          <a:spcPct val="20000"/>
        </a:spcBef>
        <a:spcAft>
          <a:spcPct val="100000"/>
        </a:spcAft>
        <a:buChar char="•"/>
        <a:defRPr sz="1600">
          <a:solidFill>
            <a:schemeClr val="tx1"/>
          </a:solidFill>
          <a:latin typeface="+mn-lt"/>
        </a:defRPr>
      </a:lvl5pPr>
      <a:lvl6pPr marL="1001713" indent="-138113" algn="l" rtl="0" fontAlgn="base">
        <a:spcBef>
          <a:spcPct val="20000"/>
        </a:spcBef>
        <a:spcAft>
          <a:spcPct val="100000"/>
        </a:spcAft>
        <a:buChar char="•"/>
        <a:defRPr sz="1600">
          <a:solidFill>
            <a:schemeClr val="tx1"/>
          </a:solidFill>
          <a:latin typeface="+mn-lt"/>
        </a:defRPr>
      </a:lvl6pPr>
      <a:lvl7pPr marL="1458913" indent="-138113" algn="l" rtl="0" fontAlgn="base">
        <a:spcBef>
          <a:spcPct val="20000"/>
        </a:spcBef>
        <a:spcAft>
          <a:spcPct val="100000"/>
        </a:spcAft>
        <a:buChar char="•"/>
        <a:defRPr sz="1600">
          <a:solidFill>
            <a:schemeClr val="tx1"/>
          </a:solidFill>
          <a:latin typeface="+mn-lt"/>
        </a:defRPr>
      </a:lvl7pPr>
      <a:lvl8pPr marL="1916113" indent="-138113" algn="l" rtl="0" fontAlgn="base">
        <a:spcBef>
          <a:spcPct val="20000"/>
        </a:spcBef>
        <a:spcAft>
          <a:spcPct val="100000"/>
        </a:spcAft>
        <a:buChar char="•"/>
        <a:defRPr sz="1600">
          <a:solidFill>
            <a:schemeClr val="tx1"/>
          </a:solidFill>
          <a:latin typeface="+mn-lt"/>
        </a:defRPr>
      </a:lvl8pPr>
      <a:lvl9pPr marL="2373313" indent="-138113" algn="l" rtl="0" fontAlgn="base">
        <a:spcBef>
          <a:spcPct val="20000"/>
        </a:spcBef>
        <a:spcAft>
          <a:spcPct val="10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39750" y="315913"/>
            <a:ext cx="7848600" cy="841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3315" name="Rectangle 3"/>
          <p:cNvSpPr>
            <a:spLocks noGrp="1" noChangeArrowheads="1"/>
          </p:cNvSpPr>
          <p:nvPr>
            <p:ph type="body" idx="1"/>
          </p:nvPr>
        </p:nvSpPr>
        <p:spPr bwMode="auto">
          <a:xfrm>
            <a:off x="539750" y="1187450"/>
            <a:ext cx="7993063" cy="4978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ftr" sz="quarter" idx="3"/>
          </p:nvPr>
        </p:nvSpPr>
        <p:spPr bwMode="auto">
          <a:xfrm>
            <a:off x="582613" y="6502400"/>
            <a:ext cx="4852987"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b="0"/>
            </a:lvl1pPr>
          </a:lstStyle>
          <a:p>
            <a:pPr>
              <a:defRPr/>
            </a:pPr>
            <a:r>
              <a:rPr lang="en-GB"/>
              <a:t>               Confidential</a:t>
            </a:r>
          </a:p>
        </p:txBody>
      </p:sp>
      <p:pic>
        <p:nvPicPr>
          <p:cNvPr id="13317" name="Picture 5" descr="02 white logo"/>
          <p:cNvPicPr>
            <a:picLocks noChangeAspect="1" noChangeArrowheads="1"/>
          </p:cNvPicPr>
          <p:nvPr/>
        </p:nvPicPr>
        <p:blipFill>
          <a:blip r:embed="rId16" cstate="print">
            <a:clrChange>
              <a:clrFrom>
                <a:srgbClr val="000000"/>
              </a:clrFrom>
              <a:clrTo>
                <a:srgbClr val="000000">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13318" name="Picture 6" descr="telefonica log white"/>
          <p:cNvPicPr>
            <a:picLocks noChangeAspect="1" noChangeArrowheads="1"/>
          </p:cNvPicPr>
          <p:nvPr/>
        </p:nvPicPr>
        <p:blipFill>
          <a:blip r:embed="rId17" cstate="print">
            <a:clrChange>
              <a:clrFrom>
                <a:srgbClr val="000000"/>
              </a:clrFrom>
              <a:clrTo>
                <a:srgbClr val="000000">
                  <a:alpha val="0"/>
                </a:srgbClr>
              </a:clrTo>
            </a:clrChange>
          </a:blip>
          <a:srcRect/>
          <a:stretch>
            <a:fillRect/>
          </a:stretch>
        </p:blipFill>
        <p:spPr bwMode="auto">
          <a:xfrm>
            <a:off x="7629525" y="6405563"/>
            <a:ext cx="1274763" cy="182562"/>
          </a:xfrm>
          <a:prstGeom prst="rect">
            <a:avLst/>
          </a:prstGeom>
          <a:noFill/>
          <a:ln w="9525">
            <a:noFill/>
            <a:miter lim="800000"/>
            <a:headEnd/>
            <a:tailEnd/>
          </a:ln>
        </p:spPr>
      </p:pic>
      <p:pic>
        <p:nvPicPr>
          <p:cNvPr id="13319" name="Picture 7" descr="02 blue logo"/>
          <p:cNvPicPr>
            <a:picLocks noChangeAspect="1" noChangeArrowheads="1"/>
          </p:cNvPicPr>
          <p:nvPr>
            <p:custDataLst>
              <p:tags r:id="rId15"/>
            </p:custDataLst>
          </p:nvPr>
        </p:nvPicPr>
        <p:blipFill>
          <a:blip r:embed="rId18" cstate="print">
            <a:clrChange>
              <a:clrFrom>
                <a:srgbClr val="FFFFFF"/>
              </a:clrFrom>
              <a:clrTo>
                <a:srgbClr val="FFFFFF">
                  <a:alpha val="0"/>
                </a:srgbClr>
              </a:clrTo>
            </a:clrChange>
          </a:blip>
          <a:srcRect/>
          <a:stretch>
            <a:fillRect/>
          </a:stretch>
        </p:blipFill>
        <p:spPr bwMode="auto">
          <a:xfrm>
            <a:off x="8459788" y="404813"/>
            <a:ext cx="457200" cy="447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707" r:id="rId12"/>
    <p:sldLayoutId id="2147483708" r:id="rId13"/>
  </p:sldLayoutIdLst>
  <p:transition spd="med">
    <p:fade/>
  </p:transition>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100000"/>
        </a:spcAft>
        <a:defRPr sz="1600">
          <a:solidFill>
            <a:schemeClr val="tx1"/>
          </a:solidFill>
          <a:latin typeface="+mn-lt"/>
          <a:ea typeface="+mn-ea"/>
          <a:cs typeface="+mn-cs"/>
        </a:defRPr>
      </a:lvl1pPr>
      <a:lvl2pPr marL="138113" indent="-136525" algn="l" rtl="0" eaLnBrk="0" fontAlgn="base" hangingPunct="0">
        <a:spcBef>
          <a:spcPct val="20000"/>
        </a:spcBef>
        <a:spcAft>
          <a:spcPct val="0"/>
        </a:spcAft>
        <a:buChar char="•"/>
        <a:defRPr sz="1600">
          <a:solidFill>
            <a:schemeClr val="tx1"/>
          </a:solidFill>
          <a:latin typeface="+mn-lt"/>
        </a:defRPr>
      </a:lvl2pPr>
      <a:lvl3pPr marL="266700" indent="-127000" algn="l" rtl="0" eaLnBrk="0" fontAlgn="base" hangingPunct="0">
        <a:spcBef>
          <a:spcPct val="20000"/>
        </a:spcBef>
        <a:spcAft>
          <a:spcPct val="0"/>
        </a:spcAft>
        <a:buChar char="•"/>
        <a:defRPr sz="1600">
          <a:solidFill>
            <a:schemeClr val="tx1"/>
          </a:solidFill>
          <a:latin typeface="+mn-lt"/>
        </a:defRPr>
      </a:lvl3pPr>
      <a:lvl4pPr marL="404813" indent="-136525" algn="l" rtl="0" eaLnBrk="0" fontAlgn="base" hangingPunct="0">
        <a:spcBef>
          <a:spcPct val="20000"/>
        </a:spcBef>
        <a:spcAft>
          <a:spcPct val="0"/>
        </a:spcAft>
        <a:buChar char="•"/>
        <a:defRPr sz="1600">
          <a:solidFill>
            <a:schemeClr val="tx1"/>
          </a:solidFill>
          <a:latin typeface="+mn-lt"/>
        </a:defRPr>
      </a:lvl4pPr>
      <a:lvl5pPr marL="544513" indent="-138113" algn="l" rtl="0" eaLnBrk="0" fontAlgn="base" hangingPunct="0">
        <a:spcBef>
          <a:spcPct val="20000"/>
        </a:spcBef>
        <a:spcAft>
          <a:spcPct val="100000"/>
        </a:spcAft>
        <a:buChar char="•"/>
        <a:defRPr sz="1600">
          <a:solidFill>
            <a:schemeClr val="tx1"/>
          </a:solidFill>
          <a:latin typeface="+mn-lt"/>
        </a:defRPr>
      </a:lvl5pPr>
      <a:lvl6pPr marL="1001713" indent="-138113" algn="l" rtl="0" fontAlgn="base">
        <a:spcBef>
          <a:spcPct val="20000"/>
        </a:spcBef>
        <a:spcAft>
          <a:spcPct val="100000"/>
        </a:spcAft>
        <a:buChar char="•"/>
        <a:defRPr sz="1600">
          <a:solidFill>
            <a:schemeClr val="tx1"/>
          </a:solidFill>
          <a:latin typeface="+mn-lt"/>
        </a:defRPr>
      </a:lvl6pPr>
      <a:lvl7pPr marL="1458913" indent="-138113" algn="l" rtl="0" fontAlgn="base">
        <a:spcBef>
          <a:spcPct val="20000"/>
        </a:spcBef>
        <a:spcAft>
          <a:spcPct val="100000"/>
        </a:spcAft>
        <a:buChar char="•"/>
        <a:defRPr sz="1600">
          <a:solidFill>
            <a:schemeClr val="tx1"/>
          </a:solidFill>
          <a:latin typeface="+mn-lt"/>
        </a:defRPr>
      </a:lvl7pPr>
      <a:lvl8pPr marL="1916113" indent="-138113" algn="l" rtl="0" fontAlgn="base">
        <a:spcBef>
          <a:spcPct val="20000"/>
        </a:spcBef>
        <a:spcAft>
          <a:spcPct val="100000"/>
        </a:spcAft>
        <a:buChar char="•"/>
        <a:defRPr sz="1600">
          <a:solidFill>
            <a:schemeClr val="tx1"/>
          </a:solidFill>
          <a:latin typeface="+mn-lt"/>
        </a:defRPr>
      </a:lvl8pPr>
      <a:lvl9pPr marL="2373313" indent="-138113" algn="l" rtl="0" fontAlgn="base">
        <a:spcBef>
          <a:spcPct val="20000"/>
        </a:spcBef>
        <a:spcAft>
          <a:spcPct val="10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58750" cy="158750"/>
        </p:xfrm>
        <a:graphic>
          <a:graphicData uri="http://schemas.openxmlformats.org/presentationml/2006/ole">
            <p:oleObj spid="_x0000_s1026" name="think-cell Slide" r:id="rId19" imgW="0" imgH="0" progId="">
              <p:embed/>
            </p:oleObj>
          </a:graphicData>
        </a:graphic>
      </p:graphicFrame>
      <p:pic>
        <p:nvPicPr>
          <p:cNvPr id="1028" name="Picture 3" descr="02 blue logo"/>
          <p:cNvPicPr>
            <a:picLocks noChangeAspect="1" noChangeArrowheads="1"/>
          </p:cNvPicPr>
          <p:nvPr>
            <p:custDataLst>
              <p:tags r:id="rId14"/>
            </p:custDataLst>
          </p:nvPr>
        </p:nvPicPr>
        <p:blipFill>
          <a:blip r:embed="rId20" cstate="print">
            <a:clrChange>
              <a:clrFrom>
                <a:srgbClr val="FFFFFF"/>
              </a:clrFrom>
              <a:clrTo>
                <a:srgbClr val="FFFFFF">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1029" name="Picture 4" descr="telefonica log blue"/>
          <p:cNvPicPr>
            <a:picLocks noChangeAspect="1" noChangeArrowheads="1"/>
          </p:cNvPicPr>
          <p:nvPr>
            <p:custDataLst>
              <p:tags r:id="rId15"/>
            </p:custDataLst>
          </p:nvPr>
        </p:nvPicPr>
        <p:blipFill>
          <a:blip r:embed="rId21" cstate="print"/>
          <a:srcRect/>
          <a:stretch>
            <a:fillRect/>
          </a:stretch>
        </p:blipFill>
        <p:spPr bwMode="auto">
          <a:xfrm>
            <a:off x="7629525" y="6405563"/>
            <a:ext cx="1274763" cy="182562"/>
          </a:xfrm>
          <a:prstGeom prst="rect">
            <a:avLst/>
          </a:prstGeom>
          <a:noFill/>
          <a:ln w="9525">
            <a:noFill/>
            <a:miter lim="800000"/>
            <a:headEnd/>
            <a:tailEnd/>
          </a:ln>
        </p:spPr>
      </p:pic>
      <p:sp>
        <p:nvSpPr>
          <p:cNvPr id="21509" name="Rectangle 5"/>
          <p:cNvSpPr>
            <a:spLocks noGrp="1" noChangeArrowheads="1"/>
          </p:cNvSpPr>
          <p:nvPr>
            <p:ph type="ftr" sz="quarter" idx="3"/>
            <p:custDataLst>
              <p:tags r:id="rId16"/>
            </p:custDataLst>
          </p:nvPr>
        </p:nvSpPr>
        <p:spPr bwMode="auto">
          <a:xfrm>
            <a:off x="582613" y="6502400"/>
            <a:ext cx="6437312"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b="0"/>
            </a:lvl1pPr>
          </a:lstStyle>
          <a:p>
            <a:pPr>
              <a:defRPr/>
            </a:pPr>
            <a:fld id="{6C25F519-D737-48A2-AA88-DD68F6F52886}" type="slidenum">
              <a:rPr lang="en-GB"/>
              <a:pPr>
                <a:defRPr/>
              </a:pPr>
              <a:t>‹#›</a:t>
            </a:fld>
            <a:r>
              <a:rPr lang="en-GB"/>
              <a:t>       			                 	Strictly Proprietary</a:t>
            </a:r>
          </a:p>
          <a:p>
            <a:pPr>
              <a:defRPr/>
            </a:pPr>
            <a:r>
              <a:rPr lang="en-GB"/>
              <a:t>				 &amp; Confidential</a:t>
            </a:r>
          </a:p>
        </p:txBody>
      </p:sp>
      <p:sp>
        <p:nvSpPr>
          <p:cNvPr id="1031" name="Rectangle 6"/>
          <p:cNvSpPr>
            <a:spLocks noGrp="1" noChangeArrowheads="1"/>
          </p:cNvSpPr>
          <p:nvPr>
            <p:ph type="title"/>
            <p:custDataLst>
              <p:tags r:id="rId17"/>
            </p:custDataLst>
          </p:nvPr>
        </p:nvSpPr>
        <p:spPr bwMode="auto">
          <a:xfrm>
            <a:off x="377825" y="415925"/>
            <a:ext cx="8226425" cy="841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32" name="Rectangle 7"/>
          <p:cNvSpPr>
            <a:spLocks noGrp="1" noChangeArrowheads="1"/>
          </p:cNvSpPr>
          <p:nvPr>
            <p:ph type="body" idx="1"/>
            <p:custDataLst>
              <p:tags r:id="rId18"/>
            </p:custDataLst>
          </p:nvPr>
        </p:nvSpPr>
        <p:spPr bwMode="auto">
          <a:xfrm>
            <a:off x="374650" y="1412875"/>
            <a:ext cx="8229600"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06" r:id="rId1"/>
    <p:sldLayoutId id="2147483692" r:id="rId2"/>
    <p:sldLayoutId id="2147483691" r:id="rId3"/>
    <p:sldLayoutId id="2147483690" r:id="rId4"/>
    <p:sldLayoutId id="2147483689" r:id="rId5"/>
    <p:sldLayoutId id="2147483688" r:id="rId6"/>
    <p:sldLayoutId id="2147483687" r:id="rId7"/>
    <p:sldLayoutId id="2147483686" r:id="rId8"/>
    <p:sldLayoutId id="2147483685" r:id="rId9"/>
    <p:sldLayoutId id="2147483684" r:id="rId10"/>
    <p:sldLayoutId id="2147483683" r:id="rId11"/>
  </p:sldLayoutIdLst>
  <p:transition spd="med">
    <p:fade/>
  </p:transition>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246063" indent="-246063" algn="l" rtl="0" eaLnBrk="0" fontAlgn="base" hangingPunct="0">
        <a:spcBef>
          <a:spcPct val="20000"/>
        </a:spcBef>
        <a:spcAft>
          <a:spcPct val="0"/>
        </a:spcAft>
        <a:defRPr sz="1600">
          <a:solidFill>
            <a:schemeClr val="tx1"/>
          </a:solidFill>
          <a:latin typeface="+mn-lt"/>
          <a:ea typeface="+mn-ea"/>
          <a:cs typeface="+mn-cs"/>
        </a:defRPr>
      </a:lvl1pPr>
      <a:lvl2pPr marL="555625" indent="-130175" algn="l" rtl="0" eaLnBrk="0" fontAlgn="base" hangingPunct="0">
        <a:spcBef>
          <a:spcPct val="20000"/>
        </a:spcBef>
        <a:spcAft>
          <a:spcPct val="0"/>
        </a:spcAft>
        <a:buChar char="•"/>
        <a:defRPr sz="1600">
          <a:solidFill>
            <a:schemeClr val="tx1"/>
          </a:solidFill>
          <a:latin typeface="+mn-lt"/>
        </a:defRPr>
      </a:lvl2pPr>
      <a:lvl3pPr marL="695325" indent="-138113" algn="l" rtl="0" eaLnBrk="0" fontAlgn="base" hangingPunct="0">
        <a:spcBef>
          <a:spcPct val="20000"/>
        </a:spcBef>
        <a:spcAft>
          <a:spcPct val="0"/>
        </a:spcAft>
        <a:buChar char="•"/>
        <a:defRPr sz="1600">
          <a:solidFill>
            <a:schemeClr val="tx1"/>
          </a:solidFill>
          <a:latin typeface="+mn-lt"/>
        </a:defRPr>
      </a:lvl3pPr>
      <a:lvl4pPr marL="882650" indent="-185738" algn="l" rtl="0" eaLnBrk="0" fontAlgn="base" hangingPunct="0">
        <a:spcBef>
          <a:spcPct val="20000"/>
        </a:spcBef>
        <a:spcAft>
          <a:spcPct val="0"/>
        </a:spcAft>
        <a:buChar char="–"/>
        <a:defRPr sz="1600">
          <a:solidFill>
            <a:schemeClr val="tx1"/>
          </a:solidFill>
          <a:latin typeface="+mn-lt"/>
        </a:defRPr>
      </a:lvl4pPr>
      <a:lvl5pPr marL="1057275" indent="-173038" algn="l" rtl="0" eaLnBrk="0" fontAlgn="base" hangingPunct="0">
        <a:spcBef>
          <a:spcPct val="20000"/>
        </a:spcBef>
        <a:spcAft>
          <a:spcPct val="0"/>
        </a:spcAft>
        <a:buChar char="»"/>
        <a:defRPr sz="1600">
          <a:solidFill>
            <a:schemeClr val="tx1"/>
          </a:solidFill>
          <a:latin typeface="+mn-lt"/>
        </a:defRPr>
      </a:lvl5pPr>
      <a:lvl6pPr marL="1514475" indent="-173038" algn="l" rtl="0" fontAlgn="base">
        <a:spcBef>
          <a:spcPct val="20000"/>
        </a:spcBef>
        <a:spcAft>
          <a:spcPct val="0"/>
        </a:spcAft>
        <a:buChar char="»"/>
        <a:defRPr sz="1600">
          <a:solidFill>
            <a:schemeClr val="tx1"/>
          </a:solidFill>
          <a:latin typeface="+mn-lt"/>
        </a:defRPr>
      </a:lvl6pPr>
      <a:lvl7pPr marL="1971675" indent="-173038" algn="l" rtl="0" fontAlgn="base">
        <a:spcBef>
          <a:spcPct val="20000"/>
        </a:spcBef>
        <a:spcAft>
          <a:spcPct val="0"/>
        </a:spcAft>
        <a:buChar char="»"/>
        <a:defRPr sz="1600">
          <a:solidFill>
            <a:schemeClr val="tx1"/>
          </a:solidFill>
          <a:latin typeface="+mn-lt"/>
        </a:defRPr>
      </a:lvl7pPr>
      <a:lvl8pPr marL="2428875" indent="-173038" algn="l" rtl="0" fontAlgn="base">
        <a:spcBef>
          <a:spcPct val="20000"/>
        </a:spcBef>
        <a:spcAft>
          <a:spcPct val="0"/>
        </a:spcAft>
        <a:buChar char="»"/>
        <a:defRPr sz="1600">
          <a:solidFill>
            <a:schemeClr val="tx1"/>
          </a:solidFill>
          <a:latin typeface="+mn-lt"/>
        </a:defRPr>
      </a:lvl8pPr>
      <a:lvl9pPr marL="2886075" indent="-173038"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170" name="Rectangle 2" hidden="1"/>
          <p:cNvSpPr>
            <a:spLocks noChangeArrowheads="1"/>
          </p:cNvSpPr>
          <p:nvPr>
            <p:custDataLst>
              <p:tags r:id="rId13"/>
            </p:custDataLst>
          </p:nvPr>
        </p:nvSpPr>
        <p:spPr bwMode="auto">
          <a:xfrm>
            <a:off x="0" y="0"/>
            <a:ext cx="158750" cy="158750"/>
          </a:xfrm>
          <a:prstGeom prst="rect">
            <a:avLst/>
          </a:prstGeom>
          <a:noFill/>
          <a:ln w="9525">
            <a:noFill/>
            <a:miter lim="800000"/>
            <a:headEnd/>
            <a:tailEnd/>
          </a:ln>
          <a:effectLst/>
        </p:spPr>
        <p:txBody>
          <a:bodyPr/>
          <a:lstStyle/>
          <a:p>
            <a:pPr>
              <a:defRPr/>
            </a:pPr>
            <a:endParaRPr lang="en-US" b="0"/>
          </a:p>
        </p:txBody>
      </p:sp>
      <p:pic>
        <p:nvPicPr>
          <p:cNvPr id="38915" name="Picture 3" descr="02 blue logo"/>
          <p:cNvPicPr>
            <a:picLocks noChangeAspect="1" noChangeArrowheads="1"/>
          </p:cNvPicPr>
          <p:nvPr>
            <p:custDataLst>
              <p:tags r:id="rId14"/>
            </p:custDataLst>
          </p:nvPr>
        </p:nvPicPr>
        <p:blipFill>
          <a:blip r:embed="rId19" cstate="print">
            <a:clrChange>
              <a:clrFrom>
                <a:srgbClr val="FFFFFF"/>
              </a:clrFrom>
              <a:clrTo>
                <a:srgbClr val="FFFFFF">
                  <a:alpha val="0"/>
                </a:srgbClr>
              </a:clrTo>
            </a:clrChange>
          </a:blip>
          <a:srcRect/>
          <a:stretch>
            <a:fillRect/>
          </a:stretch>
        </p:blipFill>
        <p:spPr bwMode="auto">
          <a:xfrm>
            <a:off x="8420100" y="250825"/>
            <a:ext cx="457200" cy="447675"/>
          </a:xfrm>
          <a:prstGeom prst="rect">
            <a:avLst/>
          </a:prstGeom>
          <a:noFill/>
          <a:ln w="9525">
            <a:noFill/>
            <a:miter lim="800000"/>
            <a:headEnd/>
            <a:tailEnd/>
          </a:ln>
        </p:spPr>
      </p:pic>
      <p:pic>
        <p:nvPicPr>
          <p:cNvPr id="38916" name="Picture 4" descr="telefonica log blue"/>
          <p:cNvPicPr>
            <a:picLocks noChangeAspect="1" noChangeArrowheads="1"/>
          </p:cNvPicPr>
          <p:nvPr>
            <p:custDataLst>
              <p:tags r:id="rId15"/>
            </p:custDataLst>
          </p:nvPr>
        </p:nvPicPr>
        <p:blipFill>
          <a:blip r:embed="rId20" cstate="print"/>
          <a:srcRect/>
          <a:stretch>
            <a:fillRect/>
          </a:stretch>
        </p:blipFill>
        <p:spPr bwMode="auto">
          <a:xfrm>
            <a:off x="7629525" y="6405563"/>
            <a:ext cx="1274763" cy="182562"/>
          </a:xfrm>
          <a:prstGeom prst="rect">
            <a:avLst/>
          </a:prstGeom>
          <a:noFill/>
          <a:ln w="9525">
            <a:noFill/>
            <a:miter lim="800000"/>
            <a:headEnd/>
            <a:tailEnd/>
          </a:ln>
        </p:spPr>
      </p:pic>
      <p:sp>
        <p:nvSpPr>
          <p:cNvPr id="7173" name="Rectangle 5"/>
          <p:cNvSpPr>
            <a:spLocks noGrp="1" noChangeArrowheads="1"/>
          </p:cNvSpPr>
          <p:nvPr>
            <p:ph type="ftr" sz="quarter" idx="3"/>
            <p:custDataLst>
              <p:tags r:id="rId16"/>
            </p:custDataLst>
          </p:nvPr>
        </p:nvSpPr>
        <p:spPr bwMode="auto">
          <a:xfrm>
            <a:off x="582613" y="6502400"/>
            <a:ext cx="6437312" cy="279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b="0">
                <a:ea typeface="+mn-ea"/>
              </a:defRPr>
            </a:lvl1pPr>
          </a:lstStyle>
          <a:p>
            <a:pPr>
              <a:defRPr/>
            </a:pPr>
            <a:fld id="{892F17FF-82B2-42E3-BD28-9C10FAA6FC48}" type="slidenum">
              <a:rPr lang="en-GB"/>
              <a:pPr>
                <a:defRPr/>
              </a:pPr>
              <a:t>‹#›</a:t>
            </a:fld>
            <a:r>
              <a:rPr lang="en-GB"/>
              <a:t>       			                 	Strictly Proprietary</a:t>
            </a:r>
          </a:p>
          <a:p>
            <a:pPr>
              <a:defRPr/>
            </a:pPr>
            <a:r>
              <a:rPr lang="en-GB"/>
              <a:t>				 &amp; Confidential</a:t>
            </a:r>
          </a:p>
        </p:txBody>
      </p:sp>
      <p:sp>
        <p:nvSpPr>
          <p:cNvPr id="38918" name="Rectangle 6"/>
          <p:cNvSpPr>
            <a:spLocks noGrp="1" noChangeArrowheads="1"/>
          </p:cNvSpPr>
          <p:nvPr>
            <p:ph type="title"/>
            <p:custDataLst>
              <p:tags r:id="rId17"/>
            </p:custDataLst>
          </p:nvPr>
        </p:nvSpPr>
        <p:spPr bwMode="auto">
          <a:xfrm>
            <a:off x="377825" y="415925"/>
            <a:ext cx="8226425" cy="841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38919" name="Rectangle 7"/>
          <p:cNvSpPr>
            <a:spLocks noGrp="1" noChangeArrowheads="1"/>
          </p:cNvSpPr>
          <p:nvPr>
            <p:ph type="body" idx="1"/>
            <p:custDataLst>
              <p:tags r:id="rId18"/>
            </p:custDataLst>
          </p:nvPr>
        </p:nvSpPr>
        <p:spPr bwMode="auto">
          <a:xfrm>
            <a:off x="374650" y="1412875"/>
            <a:ext cx="8229600"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hf sldNum="0" hdr="0" dt="0"/>
  <p:txStyles>
    <p:titleStyle>
      <a:lvl1pPr algn="l" rtl="0" eaLnBrk="0" fontAlgn="base" hangingPunct="0">
        <a:spcBef>
          <a:spcPct val="0"/>
        </a:spcBef>
        <a:spcAft>
          <a:spcPct val="0"/>
        </a:spcAft>
        <a:defRPr sz="2000" b="1">
          <a:solidFill>
            <a:schemeClr val="tx2"/>
          </a:solidFill>
          <a:latin typeface="+mj-lt"/>
          <a:ea typeface="+mj-ea"/>
          <a:cs typeface="MS PGothic"/>
        </a:defRPr>
      </a:lvl1pPr>
      <a:lvl2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2000" b="1">
          <a:solidFill>
            <a:schemeClr val="tx2"/>
          </a:solidFill>
          <a:latin typeface="Arial" charset="0"/>
          <a:ea typeface="MS PGothic" pitchFamily="34" charset="-128"/>
          <a:cs typeface="MS PGothic"/>
        </a:defRPr>
      </a:lvl5pPr>
      <a:lvl6pPr marL="457200" algn="l" rtl="0" fontAlgn="base">
        <a:spcBef>
          <a:spcPct val="0"/>
        </a:spcBef>
        <a:spcAft>
          <a:spcPct val="0"/>
        </a:spcAft>
        <a:defRPr sz="2000" b="1">
          <a:solidFill>
            <a:schemeClr val="tx2"/>
          </a:solidFill>
          <a:latin typeface="Arial" charset="0"/>
          <a:ea typeface="MS PGothic" pitchFamily="34" charset="-128"/>
        </a:defRPr>
      </a:lvl6pPr>
      <a:lvl7pPr marL="914400" algn="l" rtl="0" fontAlgn="base">
        <a:spcBef>
          <a:spcPct val="0"/>
        </a:spcBef>
        <a:spcAft>
          <a:spcPct val="0"/>
        </a:spcAft>
        <a:defRPr sz="2000" b="1">
          <a:solidFill>
            <a:schemeClr val="tx2"/>
          </a:solidFill>
          <a:latin typeface="Arial" charset="0"/>
          <a:ea typeface="MS PGothic" pitchFamily="34" charset="-128"/>
        </a:defRPr>
      </a:lvl7pPr>
      <a:lvl8pPr marL="1371600" algn="l" rtl="0" fontAlgn="base">
        <a:spcBef>
          <a:spcPct val="0"/>
        </a:spcBef>
        <a:spcAft>
          <a:spcPct val="0"/>
        </a:spcAft>
        <a:defRPr sz="2000" b="1">
          <a:solidFill>
            <a:schemeClr val="tx2"/>
          </a:solidFill>
          <a:latin typeface="Arial" charset="0"/>
          <a:ea typeface="MS PGothic" pitchFamily="34" charset="-128"/>
        </a:defRPr>
      </a:lvl8pPr>
      <a:lvl9pPr marL="1828800" algn="l" rtl="0" fontAlgn="base">
        <a:spcBef>
          <a:spcPct val="0"/>
        </a:spcBef>
        <a:spcAft>
          <a:spcPct val="0"/>
        </a:spcAft>
        <a:defRPr sz="2000" b="1">
          <a:solidFill>
            <a:schemeClr val="tx2"/>
          </a:solidFill>
          <a:latin typeface="Arial" charset="0"/>
          <a:ea typeface="MS PGothic" pitchFamily="34" charset="-128"/>
        </a:defRPr>
      </a:lvl9pPr>
    </p:titleStyle>
    <p:bodyStyle>
      <a:lvl1pPr marL="246063" indent="-246063" algn="l" rtl="0" eaLnBrk="0" fontAlgn="base" hangingPunct="0">
        <a:spcBef>
          <a:spcPct val="20000"/>
        </a:spcBef>
        <a:spcAft>
          <a:spcPct val="0"/>
        </a:spcAft>
        <a:defRPr sz="1600">
          <a:solidFill>
            <a:schemeClr val="tx1"/>
          </a:solidFill>
          <a:latin typeface="+mn-lt"/>
          <a:ea typeface="+mn-ea"/>
          <a:cs typeface="MS PGothic"/>
        </a:defRPr>
      </a:lvl1pPr>
      <a:lvl2pPr marL="555625" indent="-130175" algn="l" rtl="0" eaLnBrk="0" fontAlgn="base" hangingPunct="0">
        <a:spcBef>
          <a:spcPct val="20000"/>
        </a:spcBef>
        <a:spcAft>
          <a:spcPct val="0"/>
        </a:spcAft>
        <a:buChar char="•"/>
        <a:defRPr sz="1600">
          <a:solidFill>
            <a:schemeClr val="tx1"/>
          </a:solidFill>
          <a:latin typeface="+mn-lt"/>
          <a:ea typeface="+mn-ea"/>
          <a:cs typeface="MS PGothic"/>
        </a:defRPr>
      </a:lvl2pPr>
      <a:lvl3pPr marL="695325" indent="-138113" algn="l" rtl="0" eaLnBrk="0" fontAlgn="base" hangingPunct="0">
        <a:spcBef>
          <a:spcPct val="20000"/>
        </a:spcBef>
        <a:spcAft>
          <a:spcPct val="0"/>
        </a:spcAft>
        <a:buChar char="•"/>
        <a:defRPr sz="1600">
          <a:solidFill>
            <a:schemeClr val="tx1"/>
          </a:solidFill>
          <a:latin typeface="+mn-lt"/>
          <a:ea typeface="+mn-ea"/>
          <a:cs typeface="MS PGothic"/>
        </a:defRPr>
      </a:lvl3pPr>
      <a:lvl4pPr marL="882650" indent="-185738" algn="l" rtl="0" eaLnBrk="0" fontAlgn="base" hangingPunct="0">
        <a:spcBef>
          <a:spcPct val="20000"/>
        </a:spcBef>
        <a:spcAft>
          <a:spcPct val="0"/>
        </a:spcAft>
        <a:buChar char="–"/>
        <a:defRPr sz="1600">
          <a:solidFill>
            <a:schemeClr val="tx1"/>
          </a:solidFill>
          <a:latin typeface="+mn-lt"/>
          <a:ea typeface="+mn-ea"/>
          <a:cs typeface="MS PGothic"/>
        </a:defRPr>
      </a:lvl4pPr>
      <a:lvl5pPr marL="1057275" indent="-173038" algn="l" rtl="0" eaLnBrk="0" fontAlgn="base" hangingPunct="0">
        <a:spcBef>
          <a:spcPct val="20000"/>
        </a:spcBef>
        <a:spcAft>
          <a:spcPct val="0"/>
        </a:spcAft>
        <a:buChar char="»"/>
        <a:defRPr sz="1600">
          <a:solidFill>
            <a:schemeClr val="tx1"/>
          </a:solidFill>
          <a:latin typeface="+mn-lt"/>
          <a:ea typeface="+mn-ea"/>
          <a:cs typeface="MS PGothic"/>
        </a:defRPr>
      </a:lvl5pPr>
      <a:lvl6pPr marL="1514475" indent="-173038" algn="l" rtl="0" fontAlgn="base">
        <a:spcBef>
          <a:spcPct val="20000"/>
        </a:spcBef>
        <a:spcAft>
          <a:spcPct val="0"/>
        </a:spcAft>
        <a:buChar char="»"/>
        <a:defRPr sz="1600">
          <a:solidFill>
            <a:schemeClr val="tx1"/>
          </a:solidFill>
          <a:latin typeface="+mn-lt"/>
          <a:ea typeface="+mn-ea"/>
        </a:defRPr>
      </a:lvl6pPr>
      <a:lvl7pPr marL="1971675" indent="-173038" algn="l" rtl="0" fontAlgn="base">
        <a:spcBef>
          <a:spcPct val="20000"/>
        </a:spcBef>
        <a:spcAft>
          <a:spcPct val="0"/>
        </a:spcAft>
        <a:buChar char="»"/>
        <a:defRPr sz="1600">
          <a:solidFill>
            <a:schemeClr val="tx1"/>
          </a:solidFill>
          <a:latin typeface="+mn-lt"/>
          <a:ea typeface="+mn-ea"/>
        </a:defRPr>
      </a:lvl7pPr>
      <a:lvl8pPr marL="2428875" indent="-173038" algn="l" rtl="0" fontAlgn="base">
        <a:spcBef>
          <a:spcPct val="20000"/>
        </a:spcBef>
        <a:spcAft>
          <a:spcPct val="0"/>
        </a:spcAft>
        <a:buChar char="»"/>
        <a:defRPr sz="1600">
          <a:solidFill>
            <a:schemeClr val="tx1"/>
          </a:solidFill>
          <a:latin typeface="+mn-lt"/>
          <a:ea typeface="+mn-ea"/>
        </a:defRPr>
      </a:lvl8pPr>
      <a:lvl9pPr marL="2886075" indent="-173038"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PPT_bubbles"/>
          <p:cNvPicPr>
            <a:picLocks noChangeAspect="1" noChangeArrowheads="1"/>
          </p:cNvPicPr>
          <p:nvPr/>
        </p:nvPicPr>
        <p:blipFill>
          <a:blip r:embed="rId3" cstate="print"/>
          <a:srcRect/>
          <a:stretch>
            <a:fillRect/>
          </a:stretch>
        </p:blipFill>
        <p:spPr bwMode="auto">
          <a:xfrm>
            <a:off x="0" y="-71438"/>
            <a:ext cx="9251950" cy="6938963"/>
          </a:xfrm>
          <a:prstGeom prst="rect">
            <a:avLst/>
          </a:prstGeom>
          <a:noFill/>
          <a:ln w="9525">
            <a:noFill/>
            <a:miter lim="800000"/>
            <a:headEnd/>
            <a:tailEnd/>
          </a:ln>
        </p:spPr>
      </p:pic>
      <p:sp>
        <p:nvSpPr>
          <p:cNvPr id="53250" name="Rectangle 3"/>
          <p:cNvSpPr>
            <a:spLocks noGrp="1" noChangeArrowheads="1"/>
          </p:cNvSpPr>
          <p:nvPr>
            <p:ph type="ctrTitle" idx="4294967295"/>
          </p:nvPr>
        </p:nvSpPr>
        <p:spPr bwMode="white">
          <a:xfrm>
            <a:off x="2928938" y="2563813"/>
            <a:ext cx="5580062" cy="865187"/>
          </a:xfrm>
        </p:spPr>
        <p:txBody>
          <a:bodyPr/>
          <a:lstStyle/>
          <a:p>
            <a:r>
              <a:rPr lang="en-US" sz="3200" dirty="0" smtClean="0">
                <a:solidFill>
                  <a:schemeClr val="bg1"/>
                </a:solidFill>
              </a:rPr>
              <a:t>O2 Home Phone</a:t>
            </a:r>
            <a:br>
              <a:rPr lang="en-US" sz="3200" dirty="0" smtClean="0">
                <a:solidFill>
                  <a:schemeClr val="bg1"/>
                </a:solidFill>
              </a:rPr>
            </a:br>
            <a:r>
              <a:rPr lang="en-US" sz="1600" dirty="0" smtClean="0">
                <a:solidFill>
                  <a:schemeClr val="bg1"/>
                </a:solidFill>
              </a:rPr>
              <a:t>Presentation to Affiliate Partners 24.05.2010</a:t>
            </a:r>
          </a:p>
        </p:txBody>
      </p:sp>
      <p:pic>
        <p:nvPicPr>
          <p:cNvPr id="53251" name="Picture 4" descr="O2 logo white"/>
          <p:cNvPicPr>
            <a:picLocks noChangeAspect="1" noChangeArrowheads="1"/>
          </p:cNvPicPr>
          <p:nvPr/>
        </p:nvPicPr>
        <p:blipFill>
          <a:blip r:embed="rId4" cstate="print">
            <a:clrChange>
              <a:clrFrom>
                <a:srgbClr val="D8D8D8"/>
              </a:clrFrom>
              <a:clrTo>
                <a:srgbClr val="D8D8D8">
                  <a:alpha val="0"/>
                </a:srgbClr>
              </a:clrTo>
            </a:clrChange>
          </a:blip>
          <a:srcRect/>
          <a:stretch>
            <a:fillRect/>
          </a:stretch>
        </p:blipFill>
        <p:spPr bwMode="auto">
          <a:xfrm>
            <a:off x="8277225" y="358775"/>
            <a:ext cx="468313" cy="460375"/>
          </a:xfrm>
          <a:prstGeom prst="rect">
            <a:avLst/>
          </a:prstGeom>
          <a:noFill/>
          <a:ln w="9525">
            <a:noFill/>
            <a:miter lim="800000"/>
            <a:headEnd/>
            <a:tailEnd/>
          </a:ln>
        </p:spPr>
      </p:pic>
      <p:pic>
        <p:nvPicPr>
          <p:cNvPr id="53252" name="Picture 5" descr="Telefonica logo white_b"/>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7451725" y="6380163"/>
            <a:ext cx="1311275" cy="1841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4463" y="214313"/>
            <a:ext cx="8785225" cy="841375"/>
          </a:xfrm>
        </p:spPr>
        <p:txBody>
          <a:bodyPr/>
          <a:lstStyle/>
          <a:p>
            <a:r>
              <a:rPr lang="en-GB" dirty="0" smtClean="0"/>
              <a:t>Competitor Comparison </a:t>
            </a:r>
            <a:endParaRPr lang="en-GB" dirty="0" smtClean="0">
              <a:solidFill>
                <a:srgbClr val="FF0000"/>
              </a:solidFill>
            </a:endParaRPr>
          </a:p>
        </p:txBody>
      </p:sp>
      <p:graphicFrame>
        <p:nvGraphicFramePr>
          <p:cNvPr id="20" name="Group 3"/>
          <p:cNvGraphicFramePr>
            <a:graphicFrameLocks noGrp="1"/>
          </p:cNvGraphicFramePr>
          <p:nvPr>
            <p:ph sz="half" idx="4294967295"/>
          </p:nvPr>
        </p:nvGraphicFramePr>
        <p:xfrm>
          <a:off x="1581121" y="1770384"/>
          <a:ext cx="6840538" cy="2230120"/>
        </p:xfrm>
        <a:graphic>
          <a:graphicData uri="http://schemas.openxmlformats.org/drawingml/2006/table">
            <a:tbl>
              <a:tblPr/>
              <a:tblGrid>
                <a:gridCol w="1079500"/>
                <a:gridCol w="1150938"/>
                <a:gridCol w="1154112"/>
                <a:gridCol w="1150938"/>
                <a:gridCol w="1154112"/>
                <a:gridCol w="1150938"/>
              </a:tblGrid>
              <a:tr h="431800">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8 Meg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20 Meg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2 Meg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Best possible (up to 20 Meg)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24 Meg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10 Meg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Unlimited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10 Gb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2 Gb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Unlimited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40 </a:t>
                      </a:r>
                      <a:r>
                        <a:rPr kumimoji="0" lang="en-GB" sz="1100" b="0" i="0" u="none" strike="noStrike" cap="none" normalizeH="0" baseline="0" dirty="0" err="1" smtClean="0">
                          <a:ln>
                            <a:noFill/>
                          </a:ln>
                          <a:solidFill>
                            <a:schemeClr val="tx1"/>
                          </a:solidFill>
                          <a:effectLst/>
                          <a:latin typeface="Arial" charset="0"/>
                        </a:rPr>
                        <a:t>Gb</a:t>
                      </a:r>
                      <a:endParaRPr kumimoji="0" lang="en-GB" sz="1100" b="0" i="0" u="none" strike="noStrike" cap="none" normalizeH="0" baseline="0" dirty="0" smtClean="0">
                        <a:ln>
                          <a:noFill/>
                        </a:ln>
                        <a:solidFill>
                          <a:schemeClr val="tx1"/>
                        </a:solidFill>
                        <a:effectLst/>
                        <a:latin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Unlimited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1" i="0" u="none" strike="noStrike" cap="none" normalizeH="0" baseline="0" dirty="0" smtClean="0">
                          <a:ln>
                            <a:noFill/>
                          </a:ln>
                          <a:solidFill>
                            <a:srgbClr val="FF0000"/>
                          </a:solidFill>
                          <a:effectLst/>
                          <a:latin typeface="Arial" charset="0"/>
                        </a:rPr>
                        <a:t>12 month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12 month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12 month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18 month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18 month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12 month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None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None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None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£29.99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£35/£15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£7.50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£15.99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Free (when taken with minimum TV package - £18)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£6.50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£6.99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£12.50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AutoShape 47"/>
          <p:cNvSpPr>
            <a:spLocks noChangeArrowheads="1"/>
          </p:cNvSpPr>
          <p:nvPr/>
        </p:nvSpPr>
        <p:spPr bwMode="auto">
          <a:xfrm>
            <a:off x="1652559" y="122235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dirty="0" smtClean="0">
                <a:solidFill>
                  <a:srgbClr val="003883"/>
                </a:solidFill>
              </a:rPr>
              <a:t>Standard</a:t>
            </a:r>
            <a:endParaRPr lang="en-GB" sz="900" dirty="0">
              <a:solidFill>
                <a:srgbClr val="003883"/>
              </a:solidFill>
            </a:endParaRPr>
          </a:p>
        </p:txBody>
      </p:sp>
      <p:sp>
        <p:nvSpPr>
          <p:cNvPr id="22" name="AutoShape 48"/>
          <p:cNvSpPr>
            <a:spLocks noChangeArrowheads="1"/>
          </p:cNvSpPr>
          <p:nvPr/>
        </p:nvSpPr>
        <p:spPr bwMode="auto">
          <a:xfrm>
            <a:off x="2805084" y="122235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Option 1</a:t>
            </a:r>
          </a:p>
        </p:txBody>
      </p:sp>
      <p:sp>
        <p:nvSpPr>
          <p:cNvPr id="23" name="AutoShape 49"/>
          <p:cNvSpPr>
            <a:spLocks noChangeArrowheads="1"/>
          </p:cNvSpPr>
          <p:nvPr/>
        </p:nvSpPr>
        <p:spPr bwMode="auto">
          <a:xfrm>
            <a:off x="3957609" y="122235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Base</a:t>
            </a:r>
          </a:p>
        </p:txBody>
      </p:sp>
      <p:sp>
        <p:nvSpPr>
          <p:cNvPr id="24" name="AutoShape 50"/>
          <p:cNvSpPr>
            <a:spLocks noChangeArrowheads="1"/>
          </p:cNvSpPr>
          <p:nvPr/>
        </p:nvSpPr>
        <p:spPr bwMode="auto">
          <a:xfrm>
            <a:off x="5108546" y="122235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Home Max</a:t>
            </a:r>
          </a:p>
        </p:txBody>
      </p:sp>
      <p:sp>
        <p:nvSpPr>
          <p:cNvPr id="25" name="Line 53"/>
          <p:cNvSpPr>
            <a:spLocks noChangeShapeType="1"/>
          </p:cNvSpPr>
          <p:nvPr/>
        </p:nvSpPr>
        <p:spPr bwMode="auto">
          <a:xfrm>
            <a:off x="3092421" y="1655744"/>
            <a:ext cx="0" cy="360362"/>
          </a:xfrm>
          <a:prstGeom prst="line">
            <a:avLst/>
          </a:prstGeom>
          <a:noFill/>
          <a:ln w="9525">
            <a:noFill/>
            <a:round/>
            <a:headEnd/>
            <a:tailEnd type="triangle" w="med" len="med"/>
          </a:ln>
        </p:spPr>
        <p:txBody>
          <a:bodyPr lIns="0" tIns="0" rIns="0" bIns="0" anchor="ctr"/>
          <a:lstStyle/>
          <a:p>
            <a:endParaRPr lang="en-GB"/>
          </a:p>
        </p:txBody>
      </p:sp>
      <p:sp>
        <p:nvSpPr>
          <p:cNvPr id="26" name="AutoShape 54"/>
          <p:cNvSpPr>
            <a:spLocks noChangeArrowheads="1"/>
          </p:cNvSpPr>
          <p:nvPr/>
        </p:nvSpPr>
        <p:spPr bwMode="auto">
          <a:xfrm>
            <a:off x="6261071" y="122235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Essentials</a:t>
            </a:r>
          </a:p>
        </p:txBody>
      </p:sp>
      <p:pic>
        <p:nvPicPr>
          <p:cNvPr id="27" name="Picture 55" descr="o2 bb logo"/>
          <p:cNvPicPr>
            <a:picLocks noChangeAspect="1" noChangeArrowheads="1"/>
          </p:cNvPicPr>
          <p:nvPr/>
        </p:nvPicPr>
        <p:blipFill>
          <a:blip r:embed="rId3" cstate="print"/>
          <a:srcRect/>
          <a:stretch>
            <a:fillRect/>
          </a:stretch>
        </p:blipFill>
        <p:spPr bwMode="auto">
          <a:xfrm>
            <a:off x="1723996" y="815956"/>
            <a:ext cx="865188" cy="322263"/>
          </a:xfrm>
          <a:prstGeom prst="rect">
            <a:avLst/>
          </a:prstGeom>
          <a:noFill/>
          <a:ln w="9525">
            <a:noFill/>
            <a:miter lim="800000"/>
            <a:headEnd/>
            <a:tailEnd/>
          </a:ln>
        </p:spPr>
      </p:pic>
      <p:pic>
        <p:nvPicPr>
          <p:cNvPr id="28" name="Picture 56" descr="bt_80x25"/>
          <p:cNvPicPr>
            <a:picLocks noChangeAspect="1" noChangeArrowheads="1"/>
          </p:cNvPicPr>
          <p:nvPr/>
        </p:nvPicPr>
        <p:blipFill>
          <a:blip r:embed="rId4" cstate="print"/>
          <a:srcRect/>
          <a:stretch>
            <a:fillRect/>
          </a:stretch>
        </p:blipFill>
        <p:spPr bwMode="auto">
          <a:xfrm>
            <a:off x="2841596" y="719119"/>
            <a:ext cx="971550" cy="438150"/>
          </a:xfrm>
          <a:prstGeom prst="rect">
            <a:avLst/>
          </a:prstGeom>
          <a:noFill/>
          <a:ln w="9525">
            <a:noFill/>
            <a:miter lim="800000"/>
            <a:headEnd/>
            <a:tailEnd/>
          </a:ln>
        </p:spPr>
      </p:pic>
      <p:pic>
        <p:nvPicPr>
          <p:cNvPr id="29" name="Picture 57" descr="h1_sky"/>
          <p:cNvPicPr>
            <a:picLocks noChangeAspect="1" noChangeArrowheads="1"/>
          </p:cNvPicPr>
          <p:nvPr/>
        </p:nvPicPr>
        <p:blipFill>
          <a:blip r:embed="rId5" cstate="print"/>
          <a:srcRect/>
          <a:stretch>
            <a:fillRect/>
          </a:stretch>
        </p:blipFill>
        <p:spPr bwMode="auto">
          <a:xfrm>
            <a:off x="4173509" y="790556"/>
            <a:ext cx="655637" cy="381000"/>
          </a:xfrm>
          <a:prstGeom prst="rect">
            <a:avLst/>
          </a:prstGeom>
          <a:noFill/>
          <a:ln w="9525">
            <a:noFill/>
            <a:miter lim="800000"/>
            <a:headEnd/>
            <a:tailEnd/>
          </a:ln>
        </p:spPr>
      </p:pic>
      <p:pic>
        <p:nvPicPr>
          <p:cNvPr id="30" name="Picture 58" descr="TTLOGO"/>
          <p:cNvPicPr>
            <a:picLocks noChangeAspect="1" noChangeArrowheads="1"/>
          </p:cNvPicPr>
          <p:nvPr/>
        </p:nvPicPr>
        <p:blipFill>
          <a:blip r:embed="rId6" cstate="print"/>
          <a:srcRect/>
          <a:stretch>
            <a:fillRect/>
          </a:stretch>
        </p:blipFill>
        <p:spPr bwMode="auto">
          <a:xfrm>
            <a:off x="6405534" y="719119"/>
            <a:ext cx="792162" cy="381000"/>
          </a:xfrm>
          <a:prstGeom prst="rect">
            <a:avLst/>
          </a:prstGeom>
          <a:noFill/>
          <a:ln w="9525">
            <a:noFill/>
            <a:miter lim="800000"/>
            <a:headEnd/>
            <a:tailEnd/>
          </a:ln>
        </p:spPr>
      </p:pic>
      <p:pic>
        <p:nvPicPr>
          <p:cNvPr id="31" name="Picture 59" descr="virgin_60x40"/>
          <p:cNvPicPr>
            <a:picLocks noChangeAspect="1" noChangeArrowheads="1"/>
          </p:cNvPicPr>
          <p:nvPr/>
        </p:nvPicPr>
        <p:blipFill>
          <a:blip r:embed="rId7" cstate="print"/>
          <a:srcRect/>
          <a:stretch>
            <a:fillRect/>
          </a:stretch>
        </p:blipFill>
        <p:spPr bwMode="auto">
          <a:xfrm>
            <a:off x="7485034" y="719119"/>
            <a:ext cx="758825" cy="371475"/>
          </a:xfrm>
          <a:prstGeom prst="rect">
            <a:avLst/>
          </a:prstGeom>
          <a:noFill/>
          <a:ln w="9525">
            <a:noFill/>
            <a:miter lim="800000"/>
            <a:headEnd/>
            <a:tailEnd/>
          </a:ln>
        </p:spPr>
      </p:pic>
      <p:sp>
        <p:nvSpPr>
          <p:cNvPr id="32" name="AutoShape 60"/>
          <p:cNvSpPr>
            <a:spLocks noChangeArrowheads="1"/>
          </p:cNvSpPr>
          <p:nvPr/>
        </p:nvSpPr>
        <p:spPr bwMode="auto">
          <a:xfrm>
            <a:off x="7413596" y="122235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L</a:t>
            </a:r>
          </a:p>
        </p:txBody>
      </p:sp>
      <p:pic>
        <p:nvPicPr>
          <p:cNvPr id="33" name="Picture 61" descr="orange-logo-april08"/>
          <p:cNvPicPr>
            <a:picLocks noChangeAspect="1" noChangeArrowheads="1"/>
          </p:cNvPicPr>
          <p:nvPr/>
        </p:nvPicPr>
        <p:blipFill>
          <a:blip r:embed="rId8" cstate="print"/>
          <a:srcRect/>
          <a:stretch>
            <a:fillRect/>
          </a:stretch>
        </p:blipFill>
        <p:spPr bwMode="auto">
          <a:xfrm>
            <a:off x="5326034" y="714356"/>
            <a:ext cx="431800" cy="431800"/>
          </a:xfrm>
          <a:prstGeom prst="rect">
            <a:avLst/>
          </a:prstGeom>
          <a:noFill/>
          <a:ln w="9525">
            <a:noFill/>
            <a:miter lim="800000"/>
            <a:headEnd/>
            <a:tailEnd/>
          </a:ln>
        </p:spPr>
      </p:pic>
      <p:sp>
        <p:nvSpPr>
          <p:cNvPr id="34" name="AutoShape 62"/>
          <p:cNvSpPr>
            <a:spLocks noChangeArrowheads="1"/>
          </p:cNvSpPr>
          <p:nvPr/>
        </p:nvSpPr>
        <p:spPr bwMode="auto">
          <a:xfrm>
            <a:off x="500034" y="180020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Max speed</a:t>
            </a:r>
          </a:p>
        </p:txBody>
      </p:sp>
      <p:sp>
        <p:nvSpPr>
          <p:cNvPr id="35" name="AutoShape 63"/>
          <p:cNvSpPr>
            <a:spLocks noChangeArrowheads="1"/>
          </p:cNvSpPr>
          <p:nvPr/>
        </p:nvSpPr>
        <p:spPr bwMode="auto">
          <a:xfrm>
            <a:off x="500034" y="223200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Download limit</a:t>
            </a:r>
          </a:p>
        </p:txBody>
      </p:sp>
      <p:sp>
        <p:nvSpPr>
          <p:cNvPr id="36" name="AutoShape 64"/>
          <p:cNvSpPr>
            <a:spLocks noChangeArrowheads="1"/>
          </p:cNvSpPr>
          <p:nvPr/>
        </p:nvSpPr>
        <p:spPr bwMode="auto">
          <a:xfrm>
            <a:off x="500034" y="266380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Contract Length</a:t>
            </a:r>
          </a:p>
        </p:txBody>
      </p:sp>
      <p:sp>
        <p:nvSpPr>
          <p:cNvPr id="37" name="AutoShape 65"/>
          <p:cNvSpPr>
            <a:spLocks noChangeArrowheads="1"/>
          </p:cNvSpPr>
          <p:nvPr/>
        </p:nvSpPr>
        <p:spPr bwMode="auto">
          <a:xfrm>
            <a:off x="500034" y="3095606"/>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Connection Fee</a:t>
            </a:r>
          </a:p>
        </p:txBody>
      </p:sp>
      <p:sp>
        <p:nvSpPr>
          <p:cNvPr id="38" name="AutoShape 66"/>
          <p:cNvSpPr>
            <a:spLocks noChangeArrowheads="1"/>
          </p:cNvSpPr>
          <p:nvPr/>
        </p:nvSpPr>
        <p:spPr bwMode="auto">
          <a:xfrm>
            <a:off x="500034" y="3528994"/>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Price</a:t>
            </a:r>
          </a:p>
        </p:txBody>
      </p:sp>
      <p:sp>
        <p:nvSpPr>
          <p:cNvPr id="39" name="AutoShape 67"/>
          <p:cNvSpPr>
            <a:spLocks noChangeArrowheads="1"/>
          </p:cNvSpPr>
          <p:nvPr/>
        </p:nvSpPr>
        <p:spPr bwMode="auto">
          <a:xfrm>
            <a:off x="536577" y="4170347"/>
            <a:ext cx="936625" cy="288925"/>
          </a:xfrm>
          <a:prstGeom prst="roundRect">
            <a:avLst>
              <a:gd name="adj" fmla="val 16667"/>
            </a:avLst>
          </a:prstGeom>
          <a:solidFill>
            <a:schemeClr val="bg2"/>
          </a:solidFill>
          <a:ln w="3175" algn="ctr">
            <a:solidFill>
              <a:schemeClr val="tx1"/>
            </a:solidFill>
            <a:round/>
            <a:headEnd/>
            <a:tailEnd/>
          </a:ln>
        </p:spPr>
        <p:txBody>
          <a:bodyPr wrap="none" lIns="0" tIns="0" rIns="0" bIns="0" anchor="ctr"/>
          <a:lstStyle/>
          <a:p>
            <a:pPr algn="ctr"/>
            <a:r>
              <a:rPr lang="en-GB" sz="900">
                <a:solidFill>
                  <a:srgbClr val="003883"/>
                </a:solidFill>
              </a:rPr>
              <a:t>Line rental</a:t>
            </a:r>
          </a:p>
        </p:txBody>
      </p:sp>
      <p:sp>
        <p:nvSpPr>
          <p:cNvPr id="40" name="AutoShape 70"/>
          <p:cNvSpPr>
            <a:spLocks noChangeArrowheads="1"/>
          </p:cNvSpPr>
          <p:nvPr/>
        </p:nvSpPr>
        <p:spPr bwMode="auto">
          <a:xfrm>
            <a:off x="536577" y="4629135"/>
            <a:ext cx="936625" cy="504825"/>
          </a:xfrm>
          <a:prstGeom prst="roundRect">
            <a:avLst>
              <a:gd name="adj" fmla="val 16667"/>
            </a:avLst>
          </a:prstGeom>
          <a:solidFill>
            <a:schemeClr val="bg2"/>
          </a:solidFill>
          <a:ln w="3175" algn="ctr">
            <a:solidFill>
              <a:schemeClr val="tx1"/>
            </a:solidFill>
            <a:round/>
            <a:headEnd/>
            <a:tailEnd/>
          </a:ln>
        </p:spPr>
        <p:txBody>
          <a:bodyPr lIns="0" tIns="0" rIns="0" bIns="0" anchor="ctr"/>
          <a:lstStyle/>
          <a:p>
            <a:pPr algn="ctr"/>
            <a:r>
              <a:rPr lang="en-GB" sz="900" dirty="0">
                <a:solidFill>
                  <a:srgbClr val="003883"/>
                </a:solidFill>
              </a:rPr>
              <a:t>Total Cost</a:t>
            </a:r>
          </a:p>
        </p:txBody>
      </p:sp>
      <p:graphicFrame>
        <p:nvGraphicFramePr>
          <p:cNvPr id="41" name="Group 71"/>
          <p:cNvGraphicFramePr>
            <a:graphicFrameLocks noGrp="1"/>
          </p:cNvGraphicFramePr>
          <p:nvPr>
            <p:ph sz="quarter" idx="4294967295"/>
          </p:nvPr>
        </p:nvGraphicFramePr>
        <p:xfrm>
          <a:off x="1617664" y="4629135"/>
          <a:ext cx="6840538" cy="504825"/>
        </p:xfrm>
        <a:graphic>
          <a:graphicData uri="http://schemas.openxmlformats.org/drawingml/2006/table">
            <a:tbl>
              <a:tblPr/>
              <a:tblGrid>
                <a:gridCol w="1054060"/>
                <a:gridCol w="1143008"/>
                <a:gridCol w="1143008"/>
                <a:gridCol w="1143008"/>
                <a:gridCol w="1143008"/>
                <a:gridCol w="1214446"/>
              </a:tblGrid>
              <a:tr h="504825">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1" i="0" u="none" strike="noStrike" cap="none" normalizeH="0" baseline="0" dirty="0" smtClean="0">
                          <a:ln>
                            <a:noFill/>
                          </a:ln>
                          <a:solidFill>
                            <a:srgbClr val="FF0000"/>
                          </a:solidFill>
                          <a:effectLst/>
                          <a:latin typeface="Arial" charset="0"/>
                        </a:rPr>
                        <a:t>£17</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1" i="0" u="none" strike="noStrike" cap="none" normalizeH="0" baseline="0" dirty="0" smtClean="0">
                          <a:ln>
                            <a:noFill/>
                          </a:ln>
                          <a:solidFill>
                            <a:schemeClr val="tx1"/>
                          </a:solidFill>
                          <a:effectLst/>
                          <a:latin typeface="Arial" charset="0"/>
                        </a:rPr>
                        <a:t>£27.53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1" i="0" u="none" strike="noStrike" cap="none" normalizeH="0" baseline="0" dirty="0" smtClean="0">
                          <a:ln>
                            <a:noFill/>
                          </a:ln>
                          <a:solidFill>
                            <a:schemeClr val="tx1"/>
                          </a:solidFill>
                          <a:effectLst/>
                          <a:latin typeface="Arial" charset="0"/>
                        </a:rPr>
                        <a:t>£29 (inc TV)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1" i="0" u="none" strike="noStrike" cap="none" normalizeH="0" baseline="0" dirty="0" smtClean="0">
                          <a:ln>
                            <a:noFill/>
                          </a:ln>
                          <a:solidFill>
                            <a:srgbClr val="FF0000"/>
                          </a:solidFill>
                          <a:effectLst/>
                          <a:latin typeface="Arial"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1" i="0" u="none" strike="noStrike" cap="none" normalizeH="0" baseline="0" dirty="0" smtClean="0">
                          <a:ln>
                            <a:noFill/>
                          </a:ln>
                          <a:solidFill>
                            <a:schemeClr val="tx1"/>
                          </a:solidFill>
                          <a:effectLst/>
                          <a:latin typeface="Arial" charset="0"/>
                        </a:rPr>
                        <a:t>£18.48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1" i="0" u="none" strike="noStrike" cap="none" normalizeH="0" baseline="0" dirty="0" smtClean="0">
                          <a:ln>
                            <a:noFill/>
                          </a:ln>
                          <a:solidFill>
                            <a:schemeClr val="tx1"/>
                          </a:solidFill>
                          <a:effectLst/>
                          <a:latin typeface="Arial" charset="0"/>
                        </a:rPr>
                        <a:t>£24.49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 name="Group 87"/>
          <p:cNvGraphicFramePr>
            <a:graphicFrameLocks noGrp="1"/>
          </p:cNvGraphicFramePr>
          <p:nvPr>
            <p:ph sz="quarter" idx="4294967295"/>
          </p:nvPr>
        </p:nvGraphicFramePr>
        <p:xfrm>
          <a:off x="1617664" y="4027472"/>
          <a:ext cx="6805643" cy="431800"/>
        </p:xfrm>
        <a:graphic>
          <a:graphicData uri="http://schemas.openxmlformats.org/drawingml/2006/table">
            <a:tbl>
              <a:tblPr/>
              <a:tblGrid>
                <a:gridCol w="1054060"/>
                <a:gridCol w="1143008"/>
                <a:gridCol w="1143008"/>
                <a:gridCol w="1143008"/>
                <a:gridCol w="1143008"/>
                <a:gridCol w="1179551"/>
              </a:tblGrid>
              <a:tr h="431800">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£9.50</a:t>
                      </a:r>
                    </a:p>
                  </a:txBody>
                  <a:tcPr marL="0" marR="0" marT="0" marB="0"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£11.54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smtClean="0">
                          <a:ln>
                            <a:noFill/>
                          </a:ln>
                          <a:solidFill>
                            <a:schemeClr val="tx1"/>
                          </a:solidFill>
                          <a:effectLst/>
                          <a:latin typeface="Arial" charset="0"/>
                        </a:rPr>
                        <a:t>£10.50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£11.49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0"/>
                        </a:spcAft>
                        <a:buClrTx/>
                        <a:buSzTx/>
                        <a:buFontTx/>
                        <a:buNone/>
                        <a:tabLst/>
                      </a:pPr>
                      <a:r>
                        <a:rPr kumimoji="0" lang="en-GB" sz="1100" b="0" i="0" u="none" strike="noStrike" cap="none" normalizeH="0" baseline="0" dirty="0" smtClean="0">
                          <a:ln>
                            <a:noFill/>
                          </a:ln>
                          <a:solidFill>
                            <a:schemeClr val="tx1"/>
                          </a:solidFill>
                          <a:effectLst/>
                          <a:latin typeface="Arial" charset="0"/>
                        </a:rPr>
                        <a:t>£11.99</a:t>
                      </a:r>
                    </a:p>
                  </a:txBody>
                  <a:tcPr marL="0" marR="0" marT="0" marB="0"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 name="7-Point Star 42"/>
          <p:cNvSpPr/>
          <p:nvPr/>
        </p:nvSpPr>
        <p:spPr bwMode="auto">
          <a:xfrm>
            <a:off x="1627189" y="4459272"/>
            <a:ext cx="1524000" cy="838200"/>
          </a:xfrm>
          <a:prstGeom prst="star7">
            <a:avLst/>
          </a:prstGeom>
          <a:noFill/>
          <a:ln w="9525" cap="flat" cmpd="sng" algn="ctr">
            <a:noFill/>
            <a:prstDash val="solid"/>
            <a:round/>
            <a:headEnd type="none" w="med" len="med"/>
            <a:tailEnd type="none" w="med" len="med"/>
          </a:ln>
          <a:effectLst/>
        </p:spPr>
        <p:txBody>
          <a:bodyPr>
            <a:spAutoFit/>
          </a:bodyPr>
          <a:lstStyle/>
          <a:p>
            <a:pPr>
              <a:defRPr/>
            </a:pPr>
            <a:endParaRPr lang="en-GB" b="1"/>
          </a:p>
        </p:txBody>
      </p:sp>
      <p:sp>
        <p:nvSpPr>
          <p:cNvPr id="44" name="Oval 117"/>
          <p:cNvSpPr>
            <a:spLocks noChangeArrowheads="1"/>
          </p:cNvSpPr>
          <p:nvPr/>
        </p:nvSpPr>
        <p:spPr bwMode="auto">
          <a:xfrm>
            <a:off x="1500166" y="4429132"/>
            <a:ext cx="1295400" cy="838200"/>
          </a:xfrm>
          <a:prstGeom prst="ellipse">
            <a:avLst/>
          </a:prstGeom>
          <a:noFill/>
          <a:ln w="53975" cap="rnd">
            <a:solidFill>
              <a:srgbClr val="FF0000"/>
            </a:solidFill>
            <a:prstDash val="sysDot"/>
            <a:round/>
            <a:headEnd/>
            <a:tailEnd/>
          </a:ln>
        </p:spPr>
        <p:txBody>
          <a:bodyPr wrap="none" anchor="ctr"/>
          <a:lstStyle/>
          <a:p>
            <a:endParaRPr lang="en-US" sz="1200"/>
          </a:p>
        </p:txBody>
      </p:sp>
      <p:sp>
        <p:nvSpPr>
          <p:cNvPr id="45" name="Oval 117"/>
          <p:cNvSpPr>
            <a:spLocks noChangeArrowheads="1"/>
          </p:cNvSpPr>
          <p:nvPr/>
        </p:nvSpPr>
        <p:spPr bwMode="auto">
          <a:xfrm>
            <a:off x="4929190" y="4429132"/>
            <a:ext cx="1295400" cy="838200"/>
          </a:xfrm>
          <a:prstGeom prst="ellipse">
            <a:avLst/>
          </a:prstGeom>
          <a:noFill/>
          <a:ln w="53975" cap="rnd">
            <a:solidFill>
              <a:srgbClr val="FF0000"/>
            </a:solidFill>
            <a:prstDash val="sysDot"/>
            <a:round/>
            <a:headEnd/>
            <a:tailEnd/>
          </a:ln>
        </p:spPr>
        <p:txBody>
          <a:bodyPr wrap="none" anchor="ctr"/>
          <a:lstStyle/>
          <a:p>
            <a:endParaRPr lang="en-US" sz="1200"/>
          </a:p>
        </p:txBody>
      </p:sp>
      <p:sp>
        <p:nvSpPr>
          <p:cNvPr id="46" name="Oval 117"/>
          <p:cNvSpPr>
            <a:spLocks noChangeArrowheads="1"/>
          </p:cNvSpPr>
          <p:nvPr/>
        </p:nvSpPr>
        <p:spPr bwMode="auto">
          <a:xfrm>
            <a:off x="1457278" y="2376486"/>
            <a:ext cx="1295400" cy="838200"/>
          </a:xfrm>
          <a:prstGeom prst="ellipse">
            <a:avLst/>
          </a:prstGeom>
          <a:noFill/>
          <a:ln w="53975" cap="rnd">
            <a:solidFill>
              <a:srgbClr val="FF0000"/>
            </a:solidFill>
            <a:prstDash val="sysDot"/>
            <a:round/>
            <a:headEnd/>
            <a:tailEnd/>
          </a:ln>
        </p:spPr>
        <p:txBody>
          <a:bodyPr wrap="none" anchor="ctr"/>
          <a:lstStyle/>
          <a:p>
            <a:endParaRPr lang="en-US" sz="1200"/>
          </a:p>
        </p:txBody>
      </p:sp>
      <p:sp>
        <p:nvSpPr>
          <p:cNvPr id="47" name="AutoShape 16"/>
          <p:cNvSpPr>
            <a:spLocks noChangeArrowheads="1"/>
          </p:cNvSpPr>
          <p:nvPr/>
        </p:nvSpPr>
        <p:spPr bwMode="auto">
          <a:xfrm>
            <a:off x="500034" y="5357826"/>
            <a:ext cx="7921625" cy="963627"/>
          </a:xfrm>
          <a:prstGeom prst="roundRect">
            <a:avLst>
              <a:gd name="adj" fmla="val 16667"/>
            </a:avLst>
          </a:prstGeom>
          <a:solidFill>
            <a:schemeClr val="bg1"/>
          </a:solidFill>
          <a:ln w="38100">
            <a:solidFill>
              <a:schemeClr val="accent2"/>
            </a:solidFill>
            <a:round/>
            <a:headEnd/>
            <a:tailEnd/>
          </a:ln>
          <a:effectLst/>
        </p:spPr>
        <p:txBody>
          <a:bodyPr anchor="ctr"/>
          <a:lstStyle/>
          <a:p>
            <a:pPr>
              <a:spcAft>
                <a:spcPts val="1200"/>
              </a:spcAft>
              <a:buFont typeface="Arial" pitchFamily="34" charset="0"/>
              <a:buChar char="•"/>
            </a:pPr>
            <a:r>
              <a:rPr lang="en-GB" sz="1600" b="0" dirty="0" smtClean="0"/>
              <a:t> O2 Home Broadband and Home Phone is the joint cheapest in market, with Orange</a:t>
            </a:r>
          </a:p>
          <a:p>
            <a:pPr>
              <a:spcAft>
                <a:spcPts val="1200"/>
              </a:spcAft>
              <a:buFont typeface="Arial" pitchFamily="34" charset="0"/>
              <a:buChar char="•"/>
            </a:pPr>
            <a:r>
              <a:rPr lang="en-GB" sz="1600" b="0" dirty="0" smtClean="0"/>
              <a:t> O2 has the advantage of a 12 month contract on home phone and broadband, compared to 18 months with Orange</a:t>
            </a:r>
            <a:endParaRPr lang="en-US" dirty="0">
              <a:latin typeface="+mj-lt"/>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09550"/>
            <a:ext cx="7981950" cy="628650"/>
          </a:xfrm>
          <a:noFill/>
        </p:spPr>
        <p:txBody>
          <a:bodyPr/>
          <a:lstStyle/>
          <a:p>
            <a:pPr eaLnBrk="1" hangingPunct="1"/>
            <a:r>
              <a:rPr lang="en-GB" dirty="0" smtClean="0"/>
              <a:t>Key Facts</a:t>
            </a:r>
          </a:p>
        </p:txBody>
      </p:sp>
      <p:sp>
        <p:nvSpPr>
          <p:cNvPr id="13315" name="Rectangle 3"/>
          <p:cNvSpPr>
            <a:spLocks noGrp="1" noChangeArrowheads="1"/>
          </p:cNvSpPr>
          <p:nvPr>
            <p:ph type="body" idx="1"/>
          </p:nvPr>
        </p:nvSpPr>
        <p:spPr>
          <a:xfrm>
            <a:off x="361979" y="857232"/>
            <a:ext cx="8424863" cy="5562600"/>
          </a:xfrm>
        </p:spPr>
        <p:txBody>
          <a:bodyPr/>
          <a:lstStyle/>
          <a:p>
            <a:pPr marL="0" indent="0" eaLnBrk="1" hangingPunct="1">
              <a:spcBef>
                <a:spcPct val="0"/>
              </a:spcBef>
              <a:spcAft>
                <a:spcPct val="40000"/>
              </a:spcAft>
              <a:buClr>
                <a:schemeClr val="folHlink"/>
              </a:buClr>
              <a:buSzPct val="80000"/>
              <a:defRPr/>
            </a:pPr>
            <a:r>
              <a:rPr lang="en-GB" sz="1800" b="1" dirty="0" smtClean="0">
                <a:solidFill>
                  <a:schemeClr val="tx2"/>
                </a:solidFill>
                <a:latin typeface="+mj-lt"/>
              </a:rPr>
              <a:t>O2 Home Phone customers:</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must have a working BT landline</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don’t need to be an O2 customer to sign up </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can order O2 Home Phone online or over the phone</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will add Home Phone during set up of their O2 Home</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Broadband</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will have separate contracts for their Home</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Broadband and Home Phone services, both lasting 12 months</a:t>
            </a:r>
          </a:p>
          <a:p>
            <a:pPr>
              <a:defRPr/>
            </a:pPr>
            <a:r>
              <a:rPr lang="en-GB" sz="1800" dirty="0" smtClean="0">
                <a:solidFill>
                  <a:srgbClr val="003883"/>
                </a:solidFill>
                <a:latin typeface="+mj-lt"/>
              </a:rPr>
              <a:t>…will be subject to a credit check when signing up to O2 Home Phone</a:t>
            </a:r>
            <a:endParaRPr lang="en-GB" sz="1800" b="1" dirty="0" smtClean="0">
              <a:solidFill>
                <a:schemeClr val="tx2"/>
              </a:solidFill>
              <a:latin typeface="+mj-lt"/>
            </a:endParaRPr>
          </a:p>
          <a:p>
            <a:pPr marL="0" indent="0" eaLnBrk="1" hangingPunct="1">
              <a:spcBef>
                <a:spcPct val="0"/>
              </a:spcBef>
              <a:spcAft>
                <a:spcPct val="40000"/>
              </a:spcAft>
              <a:defRPr/>
            </a:pPr>
            <a:r>
              <a:rPr lang="en-GB" sz="1800" b="1" dirty="0" smtClean="0">
                <a:solidFill>
                  <a:schemeClr val="tx2"/>
                </a:solidFill>
                <a:latin typeface="+mj-lt"/>
              </a:rPr>
              <a:t>For launch we can’t support…</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new customers who don’t have a working</a:t>
            </a:r>
            <a:r>
              <a:rPr lang="en-GB" sz="1800" i="1" dirty="0" smtClean="0">
                <a:solidFill>
                  <a:srgbClr val="003883"/>
                </a:solidFill>
                <a:latin typeface="+mj-lt"/>
              </a:rPr>
              <a:t> </a:t>
            </a:r>
            <a:r>
              <a:rPr lang="en-GB" sz="1800" dirty="0" smtClean="0">
                <a:solidFill>
                  <a:srgbClr val="003883"/>
                </a:solidFill>
                <a:latin typeface="+mj-lt"/>
              </a:rPr>
              <a:t>BT landline </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Cable customers</a:t>
            </a:r>
          </a:p>
          <a:p>
            <a:pPr marL="0" indent="0" eaLnBrk="1" hangingPunct="1">
              <a:spcBef>
                <a:spcPct val="0"/>
              </a:spcBef>
              <a:spcAft>
                <a:spcPct val="40000"/>
              </a:spcAft>
              <a:buClr>
                <a:schemeClr val="folHlink"/>
              </a:buClr>
              <a:buSzPct val="80000"/>
              <a:defRPr/>
            </a:pPr>
            <a:r>
              <a:rPr lang="en-GB" sz="1800" dirty="0" smtClean="0">
                <a:solidFill>
                  <a:srgbClr val="003883"/>
                </a:solidFill>
                <a:latin typeface="+mj-lt"/>
              </a:rPr>
              <a:t>… customers who only want to take Home Phone with O2 without Home Broadband</a:t>
            </a:r>
          </a:p>
        </p:txBody>
      </p:sp>
      <p:pic>
        <p:nvPicPr>
          <p:cNvPr id="4" name="Picture 3"/>
          <p:cNvPicPr>
            <a:picLocks noChangeAspect="1" noChangeArrowheads="1"/>
          </p:cNvPicPr>
          <p:nvPr/>
        </p:nvPicPr>
        <p:blipFill>
          <a:blip r:embed="rId3" cstate="print"/>
          <a:srcRect/>
          <a:stretch>
            <a:fillRect/>
          </a:stretch>
        </p:blipFill>
        <p:spPr bwMode="auto">
          <a:xfrm>
            <a:off x="6194223" y="500042"/>
            <a:ext cx="2016327" cy="2859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4"/>
          <p:cNvSpPr>
            <a:spLocks noChangeArrowheads="1"/>
          </p:cNvSpPr>
          <p:nvPr/>
        </p:nvSpPr>
        <p:spPr bwMode="auto">
          <a:xfrm>
            <a:off x="3443311" y="2571744"/>
            <a:ext cx="3700457" cy="1285884"/>
          </a:xfrm>
          <a:prstGeom prst="rect">
            <a:avLst/>
          </a:prstGeom>
          <a:noFill/>
          <a:ln w="9525" algn="ctr">
            <a:noFill/>
            <a:miter lim="800000"/>
            <a:headEnd/>
            <a:tailEnd/>
          </a:ln>
        </p:spPr>
        <p:txBody>
          <a:bodyPr/>
          <a:lstStyle/>
          <a:p>
            <a:pPr>
              <a:spcBef>
                <a:spcPct val="50000"/>
              </a:spcBef>
            </a:pPr>
            <a:r>
              <a:rPr lang="en-GB" sz="6000" dirty="0" smtClean="0">
                <a:solidFill>
                  <a:schemeClr val="tx2"/>
                </a:solidFill>
              </a:rPr>
              <a:t>Q &amp; A</a:t>
            </a:r>
            <a:endParaRPr lang="en-GB" sz="6000" dirty="0">
              <a:solidFill>
                <a:schemeClr val="tx2"/>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1450" y="152400"/>
            <a:ext cx="7981950" cy="628650"/>
          </a:xfrm>
        </p:spPr>
        <p:txBody>
          <a:bodyPr/>
          <a:lstStyle/>
          <a:p>
            <a:pPr eaLnBrk="1" hangingPunct="1"/>
            <a:r>
              <a:rPr lang="en-GB" dirty="0" smtClean="0"/>
              <a:t>Appendix - O2 Home Phone Call Charges</a:t>
            </a:r>
          </a:p>
        </p:txBody>
      </p:sp>
      <p:sp>
        <p:nvSpPr>
          <p:cNvPr id="9219" name="Rectangle 56"/>
          <p:cNvSpPr>
            <a:spLocks noChangeArrowheads="1"/>
          </p:cNvSpPr>
          <p:nvPr/>
        </p:nvSpPr>
        <p:spPr bwMode="auto">
          <a:xfrm>
            <a:off x="742976" y="6207148"/>
            <a:ext cx="7543800" cy="508000"/>
          </a:xfrm>
          <a:prstGeom prst="rect">
            <a:avLst/>
          </a:prstGeom>
          <a:noFill/>
          <a:ln w="12700">
            <a:noFill/>
            <a:prstDash val="dash"/>
            <a:miter lim="800000"/>
            <a:headEnd/>
            <a:tailEnd/>
          </a:ln>
        </p:spPr>
        <p:txBody>
          <a:bodyPr>
            <a:spAutoFit/>
          </a:bodyPr>
          <a:lstStyle/>
          <a:p>
            <a:pPr algn="ctr"/>
            <a:r>
              <a:rPr lang="en-GB" sz="900" b="1" dirty="0">
                <a:latin typeface="+mj-lt"/>
              </a:rPr>
              <a:t>Included INTL landlines (Anytime package only, Fair Usage Policy applies)</a:t>
            </a:r>
            <a:r>
              <a:rPr lang="en-GB" sz="900" dirty="0">
                <a:latin typeface="+mj-lt"/>
              </a:rPr>
              <a:t> –  </a:t>
            </a:r>
            <a:r>
              <a:rPr lang="en-US" sz="900" dirty="0">
                <a:latin typeface="+mj-lt"/>
              </a:rPr>
              <a:t>Australia (</a:t>
            </a:r>
            <a:r>
              <a:rPr lang="en-US" sz="900" dirty="0" err="1">
                <a:latin typeface="+mj-lt"/>
              </a:rPr>
              <a:t>incl</a:t>
            </a:r>
            <a:r>
              <a:rPr lang="en-US" sz="900" dirty="0">
                <a:latin typeface="+mj-lt"/>
              </a:rPr>
              <a:t> Christmas and </a:t>
            </a:r>
            <a:r>
              <a:rPr lang="en-US" sz="900" dirty="0" err="1">
                <a:latin typeface="+mj-lt"/>
              </a:rPr>
              <a:t>Cocos</a:t>
            </a:r>
            <a:r>
              <a:rPr lang="en-US" sz="900" dirty="0">
                <a:latin typeface="+mj-lt"/>
              </a:rPr>
              <a:t> Islands), Austria, Belgium, Canada (includes calls to mobiles), Canary Islands, Cyprus, Czech Republic, Denmark, France, Germany, Greece, Hungary, Republic of Ireland, Italy, Luxembourg, Netherlands, New Zealand, Poland, Spain, Sweden, The Vatican, USA (includes calls to mobiles)</a:t>
            </a:r>
            <a:endParaRPr lang="en-GB" sz="900" dirty="0">
              <a:latin typeface="+mj-lt"/>
            </a:endParaRPr>
          </a:p>
        </p:txBody>
      </p:sp>
      <p:sp>
        <p:nvSpPr>
          <p:cNvPr id="9220" name="Rectangle 57"/>
          <p:cNvSpPr>
            <a:spLocks noChangeArrowheads="1"/>
          </p:cNvSpPr>
          <p:nvPr/>
        </p:nvSpPr>
        <p:spPr bwMode="auto">
          <a:xfrm>
            <a:off x="0" y="3143250"/>
            <a:ext cx="9144000" cy="0"/>
          </a:xfrm>
          <a:prstGeom prst="rect">
            <a:avLst/>
          </a:prstGeom>
          <a:noFill/>
          <a:ln w="12700">
            <a:noFill/>
            <a:prstDash val="dash"/>
            <a:miter lim="800000"/>
            <a:headEnd/>
            <a:tailEnd/>
          </a:ln>
        </p:spPr>
        <p:txBody>
          <a:bodyPr wrap="none" anchor="ctr">
            <a:spAutoFit/>
          </a:bodyPr>
          <a:lstStyle/>
          <a:p>
            <a:endParaRPr lang="en-US"/>
          </a:p>
        </p:txBody>
      </p:sp>
      <p:graphicFrame>
        <p:nvGraphicFramePr>
          <p:cNvPr id="6" name="Group 132"/>
          <p:cNvGraphicFramePr>
            <a:graphicFrameLocks noGrp="1"/>
          </p:cNvGraphicFramePr>
          <p:nvPr/>
        </p:nvGraphicFramePr>
        <p:xfrm>
          <a:off x="171449" y="714356"/>
          <a:ext cx="8758268" cy="5570592"/>
        </p:xfrm>
        <a:graphic>
          <a:graphicData uri="http://schemas.openxmlformats.org/drawingml/2006/table">
            <a:tbl>
              <a:tblPr/>
              <a:tblGrid>
                <a:gridCol w="2263373"/>
                <a:gridCol w="2708682"/>
                <a:gridCol w="3786213"/>
              </a:tblGrid>
              <a:tr h="317828">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Package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Evening &amp; Weekend</a:t>
                      </a:r>
                      <a:endParaRPr kumimoji="0" lang="en-GB" sz="1300" b="1" i="0" u="none" strike="noStrike" cap="none" normalizeH="0" baseline="0" dirty="0" smtClean="0">
                        <a:ln>
                          <a:noFill/>
                        </a:ln>
                        <a:solidFill>
                          <a:srgbClr val="33CC33"/>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Anytime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644">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rgbClr val="002060"/>
                          </a:solidFill>
                          <a:effectLst/>
                          <a:latin typeface="+mj-lt"/>
                        </a:rPr>
                        <a:t>Package 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rgbClr val="002060"/>
                          </a:solidFill>
                          <a:effectLst/>
                          <a:latin typeface="+mj-lt"/>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rgbClr val="002060"/>
                          </a:solidFill>
                          <a:effectLst/>
                          <a:latin typeface="+mj-lt"/>
                        </a:rPr>
                        <a:t>£12.50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644">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rgbClr val="002060"/>
                          </a:solidFill>
                          <a:effectLst/>
                          <a:latin typeface="+mj-lt"/>
                        </a:rPr>
                        <a:t>Line Rental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rgbClr val="002060"/>
                          </a:solidFill>
                          <a:effectLst/>
                          <a:latin typeface="+mj-lt"/>
                        </a:rPr>
                        <a:t>Included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rgbClr val="002060"/>
                          </a:solidFill>
                          <a:effectLst/>
                          <a:latin typeface="+mj-lt"/>
                        </a:rPr>
                        <a:t>Included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498">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Calls types included (in bundle)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Unlimited calls to UK homes (starting with 01, 02, 03) on evenings and weekends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Anytime calls to UK homes (01, 02, 03),  600 minutes per month of calls to 0845 / 0870 &amp; landlines in over 20 International countries (below)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629">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Calls to UK homes (starting with 01, 02, 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Day – 4.5p per minute</a:t>
                      </a:r>
                    </a:p>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Other times – Unlimited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Unlimited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629">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Calls to 0845/0870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Day – 4p per minute</a:t>
                      </a:r>
                    </a:p>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Other times - 1</a:t>
                      </a:r>
                      <a:r>
                        <a:rPr kumimoji="0" lang="en-US" sz="1300" b="0" i="0" u="none" strike="noStrike" cap="none" normalizeH="0" baseline="0" dirty="0" smtClean="0">
                          <a:ln>
                            <a:noFill/>
                          </a:ln>
                          <a:solidFill>
                            <a:schemeClr val="tx1"/>
                          </a:solidFill>
                          <a:effectLst/>
                          <a:latin typeface="+mj-lt"/>
                        </a:rPr>
                        <a:t>p </a:t>
                      </a:r>
                      <a:r>
                        <a:rPr kumimoji="0" lang="en-GB" sz="1300" b="0" i="0" u="none" strike="noStrike" cap="none" normalizeH="0" baseline="0" dirty="0" smtClean="0">
                          <a:ln>
                            <a:noFill/>
                          </a:ln>
                          <a:solidFill>
                            <a:schemeClr val="tx1"/>
                          </a:solidFill>
                          <a:effectLst/>
                          <a:latin typeface="+mj-lt"/>
                        </a:rPr>
                        <a:t>per minute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Included </a:t>
                      </a:r>
                    </a:p>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(Fair Usage Policy applies)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947">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Calls to UK mobiles (O2, T-Mobile, Orange, Vodafone, Virgin,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Day – 12p per minute</a:t>
                      </a:r>
                    </a:p>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Other times – 7p per minute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rgbClr val="002060"/>
                          </a:solidFill>
                          <a:effectLst/>
                          <a:latin typeface="+mj-lt"/>
                        </a:rPr>
                        <a:t>Day – 9p per minute </a:t>
                      </a:r>
                    </a:p>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Other times – 7p per 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644">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Contract term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12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12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644">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Connection fee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0" i="0" u="none" strike="noStrike" cap="none" normalizeH="0" baseline="0" dirty="0" smtClean="0">
                          <a:ln>
                            <a:noFill/>
                          </a:ln>
                          <a:solidFill>
                            <a:schemeClr val="tx1"/>
                          </a:solidFill>
                          <a:effectLst/>
                          <a:latin typeface="+mj-lt"/>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940">
                <a:tc>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GB" sz="1300" b="1" i="0" u="none" strike="noStrike" cap="none" normalizeH="0" baseline="0" dirty="0" smtClean="0">
                          <a:ln>
                            <a:noFill/>
                          </a:ln>
                          <a:solidFill>
                            <a:schemeClr val="tx1"/>
                          </a:solidFill>
                          <a:effectLst/>
                          <a:latin typeface="+mj-lt"/>
                        </a:rPr>
                        <a:t>Services included </a:t>
                      </a:r>
                      <a:r>
                        <a:rPr kumimoji="0" lang="en-GB" sz="1300" b="1" i="0" u="none" strike="noStrike" cap="none" normalizeH="0" baseline="0" dirty="0" smtClean="0">
                          <a:ln>
                            <a:noFill/>
                          </a:ln>
                          <a:solidFill>
                            <a:srgbClr val="33CC33"/>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20000"/>
                        </a:lnSpc>
                        <a:spcBef>
                          <a:spcPct val="0"/>
                        </a:spcBef>
                        <a:spcAft>
                          <a:spcPct val="40000"/>
                        </a:spcAft>
                        <a:buClr>
                          <a:schemeClr val="tx2"/>
                        </a:buClr>
                        <a:buSzTx/>
                        <a:buFont typeface="Wingdings" pitchFamily="2" charset="2"/>
                        <a:buNone/>
                        <a:tabLst/>
                      </a:pPr>
                      <a:r>
                        <a:rPr kumimoji="0" lang="en-US" sz="1300" b="0" i="0" u="none" strike="noStrike" cap="none" normalizeH="0" baseline="0" dirty="0" smtClean="0">
                          <a:ln>
                            <a:noFill/>
                          </a:ln>
                          <a:solidFill>
                            <a:schemeClr val="tx1"/>
                          </a:solidFill>
                          <a:effectLst/>
                          <a:latin typeface="+mj-lt"/>
                        </a:rPr>
                        <a:t>Hide My Number (141), Last Caller (1471), Last Number Delete (1475),  Show my Number (1470) Telephone Preference Service, online directory </a:t>
                      </a:r>
                      <a:r>
                        <a:rPr kumimoji="0" lang="en-US" sz="1300" b="0" i="0" u="none" strike="noStrike" kern="1200" cap="none" normalizeH="0" baseline="0" dirty="0" smtClean="0">
                          <a:ln>
                            <a:noFill/>
                          </a:ln>
                          <a:solidFill>
                            <a:schemeClr val="tx1"/>
                          </a:solidFill>
                          <a:effectLst/>
                          <a:latin typeface="+mj-lt"/>
                          <a:ea typeface="+mn-ea"/>
                          <a:cs typeface="+mn-cs"/>
                        </a:rPr>
                        <a:t>opt in, UK Customer Service</a:t>
                      </a:r>
                    </a:p>
                  </a:txBody>
                  <a:tcPr marL="36000" marR="3600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4"/>
          <p:cNvSpPr>
            <a:spLocks noChangeArrowheads="1"/>
          </p:cNvSpPr>
          <p:nvPr/>
        </p:nvSpPr>
        <p:spPr bwMode="auto">
          <a:xfrm>
            <a:off x="228600" y="152400"/>
            <a:ext cx="8423275" cy="628650"/>
          </a:xfrm>
          <a:prstGeom prst="rect">
            <a:avLst/>
          </a:prstGeom>
          <a:noFill/>
          <a:ln w="9525" algn="ctr">
            <a:noFill/>
            <a:miter lim="800000"/>
            <a:headEnd/>
            <a:tailEnd/>
          </a:ln>
        </p:spPr>
        <p:txBody>
          <a:bodyPr/>
          <a:lstStyle/>
          <a:p>
            <a:pPr>
              <a:spcBef>
                <a:spcPct val="50000"/>
              </a:spcBef>
            </a:pPr>
            <a:r>
              <a:rPr lang="en-GB" sz="2400" dirty="0" smtClean="0">
                <a:solidFill>
                  <a:schemeClr val="tx2"/>
                </a:solidFill>
              </a:rPr>
              <a:t>O2 Home Broadband – the story so far</a:t>
            </a:r>
            <a:endParaRPr lang="en-GB" sz="2400" dirty="0">
              <a:solidFill>
                <a:schemeClr val="tx2"/>
              </a:solidFill>
            </a:endParaRPr>
          </a:p>
        </p:txBody>
      </p:sp>
      <p:sp>
        <p:nvSpPr>
          <p:cNvPr id="3" name="TextBox 12"/>
          <p:cNvSpPr txBox="1">
            <a:spLocks noChangeArrowheads="1"/>
          </p:cNvSpPr>
          <p:nvPr/>
        </p:nvSpPr>
        <p:spPr bwMode="auto">
          <a:xfrm>
            <a:off x="504796" y="642918"/>
            <a:ext cx="7848600" cy="954107"/>
          </a:xfrm>
          <a:prstGeom prst="rect">
            <a:avLst/>
          </a:prstGeom>
          <a:noFill/>
          <a:ln w="9525">
            <a:noFill/>
            <a:miter lim="800000"/>
            <a:headEnd/>
            <a:tailEnd/>
          </a:ln>
        </p:spPr>
        <p:txBody>
          <a:bodyPr wrap="square">
            <a:spAutoFit/>
          </a:bodyPr>
          <a:lstStyle/>
          <a:p>
            <a:r>
              <a:rPr lang="en-GB" sz="1400" dirty="0" smtClean="0"/>
              <a:t>We launched in late </a:t>
            </a:r>
            <a:r>
              <a:rPr lang="en-GB" sz="1400" dirty="0" smtClean="0"/>
              <a:t>2007 with </a:t>
            </a:r>
            <a:r>
              <a:rPr lang="en-GB" sz="1400" dirty="0" smtClean="0"/>
              <a:t>Home Broadband packages that offered great quality at low prices…   </a:t>
            </a:r>
            <a:r>
              <a:rPr lang="en-GB" sz="1400" b="0" dirty="0" smtClean="0"/>
              <a:t> </a:t>
            </a:r>
            <a:r>
              <a:rPr lang="en-GB" sz="1400" dirty="0" smtClean="0"/>
              <a:t>             </a:t>
            </a:r>
          </a:p>
          <a:p>
            <a:pPr marL="176213" indent="-176213"/>
            <a:endParaRPr lang="en-GB" sz="1400" b="0" dirty="0" smtClean="0"/>
          </a:p>
          <a:p>
            <a:pPr marL="176213" indent="-176213">
              <a:buFont typeface="Arial" charset="0"/>
              <a:buChar char="•"/>
            </a:pPr>
            <a:endParaRPr lang="en-GB" sz="1400" b="0" dirty="0" smtClean="0"/>
          </a:p>
        </p:txBody>
      </p:sp>
      <p:pic>
        <p:nvPicPr>
          <p:cNvPr id="5" name="Picture 3"/>
          <p:cNvPicPr>
            <a:picLocks noChangeAspect="1" noChangeArrowheads="1"/>
          </p:cNvPicPr>
          <p:nvPr/>
        </p:nvPicPr>
        <p:blipFill>
          <a:blip r:embed="rId2" cstate="print"/>
          <a:srcRect/>
          <a:stretch>
            <a:fillRect/>
          </a:stretch>
        </p:blipFill>
        <p:spPr bwMode="auto">
          <a:xfrm>
            <a:off x="1990696" y="5418139"/>
            <a:ext cx="938212" cy="938212"/>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1714450" y="4429132"/>
            <a:ext cx="1428750" cy="542925"/>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538133" y="4206876"/>
            <a:ext cx="908050" cy="1085850"/>
          </a:xfrm>
          <a:prstGeom prst="rect">
            <a:avLst/>
          </a:prstGeom>
          <a:noFill/>
          <a:ln w="9525">
            <a:noFill/>
            <a:miter lim="800000"/>
            <a:headEnd/>
            <a:tailEnd/>
          </a:ln>
        </p:spPr>
      </p:pic>
      <p:grpSp>
        <p:nvGrpSpPr>
          <p:cNvPr id="8" name="Group 22"/>
          <p:cNvGrpSpPr>
            <a:grpSpLocks/>
          </p:cNvGrpSpPr>
          <p:nvPr/>
        </p:nvGrpSpPr>
        <p:grpSpPr bwMode="auto">
          <a:xfrm>
            <a:off x="5119658" y="4156076"/>
            <a:ext cx="3929063" cy="2530475"/>
            <a:chOff x="733" y="731"/>
            <a:chExt cx="2400" cy="1364"/>
          </a:xfrm>
        </p:grpSpPr>
        <p:pic>
          <p:nvPicPr>
            <p:cNvPr id="9" name="Object 3"/>
            <p:cNvPicPr>
              <a:picLocks noChangeArrowheads="1"/>
            </p:cNvPicPr>
            <p:nvPr/>
          </p:nvPicPr>
          <p:blipFill>
            <a:blip r:embed="rId5" cstate="print"/>
            <a:srcRect l="-500"/>
            <a:stretch>
              <a:fillRect/>
            </a:stretch>
          </p:blipFill>
          <p:spPr bwMode="gray">
            <a:xfrm>
              <a:off x="733" y="807"/>
              <a:ext cx="2400" cy="1288"/>
            </a:xfrm>
            <a:prstGeom prst="rect">
              <a:avLst/>
            </a:prstGeom>
            <a:noFill/>
            <a:ln w="9525">
              <a:noFill/>
              <a:miter lim="800000"/>
              <a:headEnd/>
              <a:tailEnd/>
            </a:ln>
          </p:spPr>
        </p:pic>
        <p:sp>
          <p:nvSpPr>
            <p:cNvPr id="10" name="Rectangle 7"/>
            <p:cNvSpPr>
              <a:spLocks noChangeArrowheads="1"/>
            </p:cNvSpPr>
            <p:nvPr/>
          </p:nvSpPr>
          <p:spPr bwMode="auto">
            <a:xfrm>
              <a:off x="906" y="731"/>
              <a:ext cx="1260" cy="171"/>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500" b="0" u="sng"/>
                <a:t>Fans %</a:t>
              </a:r>
            </a:p>
          </p:txBody>
        </p:sp>
        <p:sp>
          <p:nvSpPr>
            <p:cNvPr id="11" name="Heart 10"/>
            <p:cNvSpPr/>
            <p:nvPr/>
          </p:nvSpPr>
          <p:spPr bwMode="auto">
            <a:xfrm>
              <a:off x="733" y="769"/>
              <a:ext cx="165" cy="151"/>
            </a:xfrm>
            <a:prstGeom prst="hear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p>
          </p:txBody>
        </p:sp>
      </p:grpSp>
      <p:sp>
        <p:nvSpPr>
          <p:cNvPr id="12" name="AutoShape 39"/>
          <p:cNvSpPr>
            <a:spLocks noChangeArrowheads="1"/>
          </p:cNvSpPr>
          <p:nvPr/>
        </p:nvSpPr>
        <p:spPr bwMode="auto">
          <a:xfrm>
            <a:off x="4816446" y="3571876"/>
            <a:ext cx="3929062" cy="3143250"/>
          </a:xfrm>
          <a:prstGeom prst="roundRect">
            <a:avLst>
              <a:gd name="adj" fmla="val 8134"/>
            </a:avLst>
          </a:prstGeom>
          <a:noFill/>
          <a:ln w="28575">
            <a:solidFill>
              <a:schemeClr val="tx1"/>
            </a:solidFill>
            <a:round/>
            <a:headEnd/>
            <a:tailEnd/>
          </a:ln>
        </p:spPr>
        <p:txBody>
          <a:bodyPr wrap="none" anchor="ctr"/>
          <a:lstStyle/>
          <a:p>
            <a:pPr>
              <a:spcBef>
                <a:spcPct val="50000"/>
              </a:spcBef>
            </a:pPr>
            <a:endParaRPr lang="en-US" sz="1600" b="0"/>
          </a:p>
        </p:txBody>
      </p:sp>
      <p:sp>
        <p:nvSpPr>
          <p:cNvPr id="13" name="TextBox 17"/>
          <p:cNvSpPr txBox="1">
            <a:spLocks noChangeArrowheads="1"/>
          </p:cNvSpPr>
          <p:nvPr/>
        </p:nvSpPr>
        <p:spPr bwMode="auto">
          <a:xfrm>
            <a:off x="5191096" y="3616326"/>
            <a:ext cx="3381375" cy="641350"/>
          </a:xfrm>
          <a:prstGeom prst="rect">
            <a:avLst/>
          </a:prstGeom>
          <a:noFill/>
          <a:ln w="9525">
            <a:noFill/>
            <a:miter lim="800000"/>
            <a:headEnd/>
            <a:tailEnd/>
          </a:ln>
        </p:spPr>
        <p:txBody>
          <a:bodyPr>
            <a:spAutoFit/>
          </a:bodyPr>
          <a:lstStyle/>
          <a:p>
            <a:pPr algn="ctr">
              <a:spcBef>
                <a:spcPct val="50000"/>
              </a:spcBef>
            </a:pPr>
            <a:r>
              <a:rPr lang="en-GB" dirty="0"/>
              <a:t>Strong underlying fandom and market-leading CSI</a:t>
            </a:r>
          </a:p>
        </p:txBody>
      </p:sp>
      <p:sp>
        <p:nvSpPr>
          <p:cNvPr id="14" name="AutoShape 39"/>
          <p:cNvSpPr>
            <a:spLocks noChangeArrowheads="1"/>
          </p:cNvSpPr>
          <p:nvPr/>
        </p:nvSpPr>
        <p:spPr bwMode="auto">
          <a:xfrm>
            <a:off x="428596" y="3571876"/>
            <a:ext cx="4000500" cy="3143250"/>
          </a:xfrm>
          <a:prstGeom prst="roundRect">
            <a:avLst>
              <a:gd name="adj" fmla="val 8134"/>
            </a:avLst>
          </a:prstGeom>
          <a:noFill/>
          <a:ln w="28575">
            <a:solidFill>
              <a:schemeClr val="tx1"/>
            </a:solidFill>
            <a:round/>
            <a:headEnd/>
            <a:tailEnd/>
          </a:ln>
        </p:spPr>
        <p:txBody>
          <a:bodyPr wrap="none" anchor="ctr"/>
          <a:lstStyle/>
          <a:p>
            <a:pPr>
              <a:spcBef>
                <a:spcPct val="50000"/>
              </a:spcBef>
            </a:pPr>
            <a:endParaRPr lang="en-US" sz="1600" b="0"/>
          </a:p>
        </p:txBody>
      </p:sp>
      <p:sp>
        <p:nvSpPr>
          <p:cNvPr id="15" name="TextBox 20"/>
          <p:cNvSpPr txBox="1">
            <a:spLocks noChangeArrowheads="1"/>
          </p:cNvSpPr>
          <p:nvPr/>
        </p:nvSpPr>
        <p:spPr bwMode="auto">
          <a:xfrm>
            <a:off x="928658" y="3616326"/>
            <a:ext cx="3071813" cy="641350"/>
          </a:xfrm>
          <a:prstGeom prst="rect">
            <a:avLst/>
          </a:prstGeom>
          <a:noFill/>
          <a:ln w="9525">
            <a:noFill/>
            <a:miter lim="800000"/>
            <a:headEnd/>
            <a:tailEnd/>
          </a:ln>
        </p:spPr>
        <p:txBody>
          <a:bodyPr>
            <a:spAutoFit/>
          </a:bodyPr>
          <a:lstStyle/>
          <a:p>
            <a:pPr algn="ctr">
              <a:spcBef>
                <a:spcPct val="50000"/>
              </a:spcBef>
            </a:pPr>
            <a:r>
              <a:rPr lang="en-GB" dirty="0"/>
              <a:t>Awards, awards and more awards!</a:t>
            </a:r>
          </a:p>
        </p:txBody>
      </p:sp>
      <p:sp>
        <p:nvSpPr>
          <p:cNvPr id="16" name="5-Point Star 15"/>
          <p:cNvSpPr/>
          <p:nvPr/>
        </p:nvSpPr>
        <p:spPr bwMode="auto">
          <a:xfrm>
            <a:off x="7548533" y="4429126"/>
            <a:ext cx="642938" cy="571500"/>
          </a:xfrm>
          <a:prstGeom prst="star5">
            <a:avLst/>
          </a:prstGeom>
          <a:solidFill>
            <a:srgbClr val="FFC000"/>
          </a:solidFill>
          <a:ln w="9525" cap="flat" cmpd="sng" algn="ctr">
            <a:solidFill>
              <a:schemeClr val="bg1">
                <a:lumMod val="85000"/>
              </a:schemeClr>
            </a:solidFill>
            <a:prstDash val="solid"/>
            <a:round/>
            <a:headEnd type="none" w="med" len="med"/>
            <a:tailEnd type="none" w="med" len="med"/>
          </a:ln>
          <a:effectLst/>
        </p:spPr>
        <p:txBody>
          <a:bodyPr wrap="none" anchor="ctr"/>
          <a:lstStyle/>
          <a:p>
            <a:pPr algn="ctr">
              <a:spcBef>
                <a:spcPct val="50000"/>
              </a:spcBef>
              <a:defRPr/>
            </a:pPr>
            <a:r>
              <a:rPr lang="en-GB" sz="1400" b="0" dirty="0"/>
              <a:t>CSI: 79</a:t>
            </a:r>
          </a:p>
        </p:txBody>
      </p:sp>
      <p:sp>
        <p:nvSpPr>
          <p:cNvPr id="17" name="AutoShape 39"/>
          <p:cNvSpPr>
            <a:spLocks noChangeArrowheads="1"/>
          </p:cNvSpPr>
          <p:nvPr/>
        </p:nvSpPr>
        <p:spPr bwMode="auto">
          <a:xfrm>
            <a:off x="398491" y="1347102"/>
            <a:ext cx="8403271" cy="2069952"/>
          </a:xfrm>
          <a:prstGeom prst="roundRect">
            <a:avLst>
              <a:gd name="adj" fmla="val 8134"/>
            </a:avLst>
          </a:prstGeom>
          <a:noFill/>
          <a:ln w="28575">
            <a:solidFill>
              <a:schemeClr val="tx1"/>
            </a:solidFill>
            <a:round/>
            <a:headEnd/>
            <a:tailEnd/>
          </a:ln>
        </p:spPr>
        <p:txBody>
          <a:bodyPr wrap="none" anchor="ctr"/>
          <a:lstStyle/>
          <a:p>
            <a:pPr>
              <a:spcBef>
                <a:spcPct val="50000"/>
              </a:spcBef>
            </a:pPr>
            <a:endParaRPr lang="en-US" sz="1600" b="0"/>
          </a:p>
        </p:txBody>
      </p:sp>
      <p:sp>
        <p:nvSpPr>
          <p:cNvPr id="18" name="TextBox 20"/>
          <p:cNvSpPr txBox="1">
            <a:spLocks noChangeArrowheads="1"/>
          </p:cNvSpPr>
          <p:nvPr/>
        </p:nvSpPr>
        <p:spPr bwMode="auto">
          <a:xfrm>
            <a:off x="1643042" y="1357298"/>
            <a:ext cx="5663678" cy="369332"/>
          </a:xfrm>
          <a:prstGeom prst="rect">
            <a:avLst/>
          </a:prstGeom>
          <a:noFill/>
          <a:ln w="9525">
            <a:noFill/>
            <a:miter lim="800000"/>
            <a:headEnd/>
            <a:tailEnd/>
          </a:ln>
        </p:spPr>
        <p:txBody>
          <a:bodyPr wrap="square">
            <a:spAutoFit/>
          </a:bodyPr>
          <a:lstStyle/>
          <a:p>
            <a:pPr algn="ctr">
              <a:spcBef>
                <a:spcPct val="50000"/>
              </a:spcBef>
            </a:pPr>
            <a:r>
              <a:rPr lang="en-GB" dirty="0" smtClean="0"/>
              <a:t>Key differentiators from the competition</a:t>
            </a:r>
            <a:endParaRPr lang="en-GB" dirty="0"/>
          </a:p>
        </p:txBody>
      </p:sp>
      <p:sp>
        <p:nvSpPr>
          <p:cNvPr id="19" name="TextBox 20"/>
          <p:cNvSpPr txBox="1">
            <a:spLocks noChangeArrowheads="1"/>
          </p:cNvSpPr>
          <p:nvPr/>
        </p:nvSpPr>
        <p:spPr bwMode="auto">
          <a:xfrm>
            <a:off x="5759139" y="1899703"/>
            <a:ext cx="2027571" cy="523220"/>
          </a:xfrm>
          <a:prstGeom prst="rect">
            <a:avLst/>
          </a:prstGeom>
          <a:noFill/>
          <a:ln w="9525">
            <a:noFill/>
            <a:miter lim="800000"/>
            <a:headEnd/>
            <a:tailEnd/>
          </a:ln>
        </p:spPr>
        <p:txBody>
          <a:bodyPr wrap="square">
            <a:spAutoFit/>
          </a:bodyPr>
          <a:lstStyle/>
          <a:p>
            <a:pPr>
              <a:spcBef>
                <a:spcPct val="50000"/>
              </a:spcBef>
            </a:pPr>
            <a:r>
              <a:rPr lang="en-GB" sz="1400" dirty="0" smtClean="0"/>
              <a:t>Free, UK-based Customer Services</a:t>
            </a:r>
            <a:endParaRPr lang="en-GB" sz="1400" dirty="0"/>
          </a:p>
        </p:txBody>
      </p:sp>
      <p:sp>
        <p:nvSpPr>
          <p:cNvPr id="20" name="TextBox 20"/>
          <p:cNvSpPr txBox="1">
            <a:spLocks noChangeArrowheads="1"/>
          </p:cNvSpPr>
          <p:nvPr/>
        </p:nvSpPr>
        <p:spPr bwMode="auto">
          <a:xfrm>
            <a:off x="2000232" y="2649127"/>
            <a:ext cx="1602794" cy="523220"/>
          </a:xfrm>
          <a:prstGeom prst="rect">
            <a:avLst/>
          </a:prstGeom>
          <a:noFill/>
          <a:ln w="9525">
            <a:noFill/>
            <a:miter lim="800000"/>
            <a:headEnd/>
            <a:tailEnd/>
          </a:ln>
        </p:spPr>
        <p:txBody>
          <a:bodyPr wrap="square">
            <a:spAutoFit/>
          </a:bodyPr>
          <a:lstStyle/>
          <a:p>
            <a:pPr>
              <a:spcBef>
                <a:spcPct val="50000"/>
              </a:spcBef>
            </a:pPr>
            <a:r>
              <a:rPr lang="en-GB" sz="1400" dirty="0" smtClean="0"/>
              <a:t>No connection fees</a:t>
            </a:r>
            <a:endParaRPr lang="en-GB" sz="1400" dirty="0"/>
          </a:p>
        </p:txBody>
      </p:sp>
      <p:sp>
        <p:nvSpPr>
          <p:cNvPr id="21" name="TextBox 20"/>
          <p:cNvSpPr txBox="1">
            <a:spLocks noChangeArrowheads="1"/>
          </p:cNvSpPr>
          <p:nvPr/>
        </p:nvSpPr>
        <p:spPr bwMode="auto">
          <a:xfrm>
            <a:off x="2000232" y="1905648"/>
            <a:ext cx="1741323" cy="523220"/>
          </a:xfrm>
          <a:prstGeom prst="rect">
            <a:avLst/>
          </a:prstGeom>
          <a:noFill/>
          <a:ln w="9525">
            <a:noFill/>
            <a:miter lim="800000"/>
            <a:headEnd/>
            <a:tailEnd/>
          </a:ln>
        </p:spPr>
        <p:txBody>
          <a:bodyPr wrap="square">
            <a:spAutoFit/>
          </a:bodyPr>
          <a:lstStyle/>
          <a:p>
            <a:pPr>
              <a:spcBef>
                <a:spcPct val="50000"/>
              </a:spcBef>
            </a:pPr>
            <a:r>
              <a:rPr lang="en-GB" sz="1400" dirty="0" smtClean="0"/>
              <a:t>Unlimited downloads</a:t>
            </a:r>
            <a:endParaRPr lang="en-GB" sz="1400" dirty="0"/>
          </a:p>
        </p:txBody>
      </p:sp>
      <p:sp>
        <p:nvSpPr>
          <p:cNvPr id="22" name="TextBox 20"/>
          <p:cNvSpPr txBox="1">
            <a:spLocks noChangeArrowheads="1"/>
          </p:cNvSpPr>
          <p:nvPr/>
        </p:nvSpPr>
        <p:spPr bwMode="auto">
          <a:xfrm>
            <a:off x="5786446" y="2643182"/>
            <a:ext cx="1889704" cy="523220"/>
          </a:xfrm>
          <a:prstGeom prst="rect">
            <a:avLst/>
          </a:prstGeom>
          <a:noFill/>
          <a:ln w="9525">
            <a:noFill/>
            <a:miter lim="800000"/>
            <a:headEnd/>
            <a:tailEnd/>
          </a:ln>
        </p:spPr>
        <p:txBody>
          <a:bodyPr wrap="square">
            <a:spAutoFit/>
          </a:bodyPr>
          <a:lstStyle/>
          <a:p>
            <a:pPr>
              <a:spcBef>
                <a:spcPct val="50000"/>
              </a:spcBef>
            </a:pPr>
            <a:r>
              <a:rPr lang="en-GB" sz="1400" dirty="0" smtClean="0"/>
              <a:t>30 day Happiness Guarantee</a:t>
            </a:r>
            <a:endParaRPr lang="en-GB" sz="1400" dirty="0"/>
          </a:p>
        </p:txBody>
      </p:sp>
      <p:pic>
        <p:nvPicPr>
          <p:cNvPr id="23" name="Picture 2" descr="http://moneyforstuff.files.wordpress.com/2009/08/oh-yes-its-free-sign.jpg"/>
          <p:cNvPicPr>
            <a:picLocks noChangeAspect="1" noChangeArrowheads="1"/>
          </p:cNvPicPr>
          <p:nvPr/>
        </p:nvPicPr>
        <p:blipFill>
          <a:blip r:embed="rId6" cstate="print"/>
          <a:srcRect/>
          <a:stretch>
            <a:fillRect/>
          </a:stretch>
        </p:blipFill>
        <p:spPr bwMode="auto">
          <a:xfrm>
            <a:off x="861932" y="2638930"/>
            <a:ext cx="980212" cy="641192"/>
          </a:xfrm>
          <a:prstGeom prst="rect">
            <a:avLst/>
          </a:prstGeom>
          <a:noFill/>
        </p:spPr>
      </p:pic>
      <p:pic>
        <p:nvPicPr>
          <p:cNvPr id="24" name="Picture 4" descr="http://feministphilosophers.files.wordpress.com/2010/01/happiness_1.jpg"/>
          <p:cNvPicPr>
            <a:picLocks noChangeAspect="1" noChangeArrowheads="1"/>
          </p:cNvPicPr>
          <p:nvPr/>
        </p:nvPicPr>
        <p:blipFill>
          <a:blip r:embed="rId7" cstate="print"/>
          <a:srcRect/>
          <a:stretch>
            <a:fillRect/>
          </a:stretch>
        </p:blipFill>
        <p:spPr bwMode="auto">
          <a:xfrm>
            <a:off x="4687569" y="2565799"/>
            <a:ext cx="980212" cy="648887"/>
          </a:xfrm>
          <a:prstGeom prst="rect">
            <a:avLst/>
          </a:prstGeom>
          <a:noFill/>
        </p:spPr>
      </p:pic>
      <p:pic>
        <p:nvPicPr>
          <p:cNvPr id="25" name="Picture 6" descr="http://hardandsoftdsl.com/Upload_icon_by_tuziibanez.jpg"/>
          <p:cNvPicPr>
            <a:picLocks noChangeAspect="1" noChangeArrowheads="1"/>
          </p:cNvPicPr>
          <p:nvPr/>
        </p:nvPicPr>
        <p:blipFill>
          <a:blip r:embed="rId8" cstate="print"/>
          <a:srcRect/>
          <a:stretch>
            <a:fillRect/>
          </a:stretch>
        </p:blipFill>
        <p:spPr bwMode="auto">
          <a:xfrm>
            <a:off x="867882" y="1843995"/>
            <a:ext cx="975268" cy="648887"/>
          </a:xfrm>
          <a:prstGeom prst="rect">
            <a:avLst/>
          </a:prstGeom>
          <a:noFill/>
        </p:spPr>
      </p:pic>
      <p:pic>
        <p:nvPicPr>
          <p:cNvPr id="26" name="Picture 8" descr="http://www.csqm.net/yahoo_site_admin/assets/images/customer_service.130103705.jpg"/>
          <p:cNvPicPr>
            <a:picLocks noChangeAspect="1" noChangeArrowheads="1"/>
          </p:cNvPicPr>
          <p:nvPr/>
        </p:nvPicPr>
        <p:blipFill>
          <a:blip r:embed="rId9" cstate="print"/>
          <a:srcRect/>
          <a:stretch>
            <a:fillRect/>
          </a:stretch>
        </p:blipFill>
        <p:spPr bwMode="auto">
          <a:xfrm>
            <a:off x="4626789" y="1841222"/>
            <a:ext cx="975268" cy="641603"/>
          </a:xfrm>
          <a:prstGeom prst="rect">
            <a:avLst/>
          </a:prstGeom>
          <a:noFill/>
        </p:spPr>
      </p:pic>
      <p:pic>
        <p:nvPicPr>
          <p:cNvPr id="27" name="Picture 9"/>
          <p:cNvPicPr>
            <a:picLocks noChangeAspect="1" noChangeArrowheads="1"/>
          </p:cNvPicPr>
          <p:nvPr/>
        </p:nvPicPr>
        <p:blipFill>
          <a:blip r:embed="rId10" cstate="print"/>
          <a:srcRect/>
          <a:stretch>
            <a:fillRect/>
          </a:stretch>
        </p:blipFill>
        <p:spPr bwMode="auto">
          <a:xfrm>
            <a:off x="3104389" y="5476899"/>
            <a:ext cx="1097713" cy="881059"/>
          </a:xfrm>
          <a:prstGeom prst="rect">
            <a:avLst/>
          </a:prstGeom>
          <a:noFill/>
          <a:ln w="9525">
            <a:noFill/>
            <a:miter lim="800000"/>
            <a:headEnd/>
            <a:tailEnd/>
          </a:ln>
        </p:spPr>
      </p:pic>
      <p:pic>
        <p:nvPicPr>
          <p:cNvPr id="28" name="Picture 10"/>
          <p:cNvPicPr>
            <a:picLocks noChangeAspect="1" noChangeArrowheads="1"/>
          </p:cNvPicPr>
          <p:nvPr/>
        </p:nvPicPr>
        <p:blipFill>
          <a:blip r:embed="rId11" cstate="print"/>
          <a:srcRect/>
          <a:stretch>
            <a:fillRect/>
          </a:stretch>
        </p:blipFill>
        <p:spPr bwMode="auto">
          <a:xfrm>
            <a:off x="3260673" y="4156076"/>
            <a:ext cx="811231" cy="1036402"/>
          </a:xfrm>
          <a:prstGeom prst="rect">
            <a:avLst/>
          </a:prstGeom>
          <a:noFill/>
          <a:ln w="9525">
            <a:noFill/>
            <a:miter lim="800000"/>
            <a:headEnd/>
            <a:tailEnd/>
          </a:ln>
        </p:spPr>
      </p:pic>
      <p:pic>
        <p:nvPicPr>
          <p:cNvPr id="29" name="Picture 11"/>
          <p:cNvPicPr>
            <a:picLocks noChangeAspect="1" noChangeArrowheads="1"/>
          </p:cNvPicPr>
          <p:nvPr/>
        </p:nvPicPr>
        <p:blipFill>
          <a:blip r:embed="rId12" cstate="print"/>
          <a:srcRect/>
          <a:stretch>
            <a:fillRect/>
          </a:stretch>
        </p:blipFill>
        <p:spPr bwMode="auto">
          <a:xfrm>
            <a:off x="594602" y="5429264"/>
            <a:ext cx="1191286" cy="919182"/>
          </a:xfrm>
          <a:prstGeom prst="rect">
            <a:avLst/>
          </a:prstGeom>
          <a:noFill/>
          <a:ln w="9525">
            <a:noFill/>
            <a:miter lim="800000"/>
            <a:headEnd/>
            <a:tailEnd/>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bwMode="auto">
          <a:xfrm>
            <a:off x="6245254" y="1517635"/>
            <a:ext cx="501650" cy="346234"/>
          </a:xfrm>
          <a:prstGeom prst="ellipse">
            <a:avLst/>
          </a:prstGeom>
          <a:solidFill>
            <a:schemeClr val="accent4">
              <a:lumMod val="20000"/>
              <a:lumOff val="80000"/>
              <a:alpha val="66000"/>
            </a:schemeClr>
          </a:solidFill>
          <a:ln w="9525" cap="flat" cmpd="sng" algn="ctr">
            <a:noFill/>
            <a:prstDash val="solid"/>
            <a:round/>
            <a:headEnd type="none" w="med" len="med"/>
            <a:tailEnd type="none" w="med" len="med"/>
          </a:ln>
          <a:effectLst/>
        </p:spPr>
        <p:txBody>
          <a:bodyPr wrap="square">
            <a:spAutoFit/>
          </a:bodyPr>
          <a:lstStyle/>
          <a:p>
            <a:pPr>
              <a:defRPr/>
            </a:pPr>
            <a:endParaRPr lang="en-GB" sz="1000"/>
          </a:p>
        </p:txBody>
      </p:sp>
      <p:sp>
        <p:nvSpPr>
          <p:cNvPr id="143363" name="Title 18"/>
          <p:cNvSpPr>
            <a:spLocks noGrp="1"/>
          </p:cNvSpPr>
          <p:nvPr>
            <p:ph type="title" idx="4294967295"/>
          </p:nvPr>
        </p:nvSpPr>
        <p:spPr>
          <a:xfrm>
            <a:off x="304800" y="214290"/>
            <a:ext cx="8226425" cy="841375"/>
          </a:xfrm>
        </p:spPr>
        <p:txBody>
          <a:bodyPr/>
          <a:lstStyle/>
          <a:p>
            <a:r>
              <a:rPr lang="en-GB" dirty="0" smtClean="0"/>
              <a:t>…which have helped us grow from nowhere to a major share of the Net market in little over 2 years</a:t>
            </a:r>
          </a:p>
        </p:txBody>
      </p:sp>
      <p:graphicFrame>
        <p:nvGraphicFramePr>
          <p:cNvPr id="25" name="Chart 24"/>
          <p:cNvGraphicFramePr>
            <a:graphicFrameLocks noGrp="1"/>
          </p:cNvGraphicFramePr>
          <p:nvPr/>
        </p:nvGraphicFramePr>
        <p:xfrm>
          <a:off x="214313" y="1568449"/>
          <a:ext cx="4003674" cy="2789245"/>
        </p:xfrm>
        <a:graphic>
          <a:graphicData uri="http://schemas.openxmlformats.org/drawingml/2006/chart">
            <c:chart xmlns:c="http://schemas.openxmlformats.org/drawingml/2006/chart" xmlns:r="http://schemas.openxmlformats.org/officeDocument/2006/relationships" r:id="rId2"/>
          </a:graphicData>
        </a:graphic>
      </p:graphicFrame>
      <p:sp>
        <p:nvSpPr>
          <p:cNvPr id="143365" name="Rectangle 30"/>
          <p:cNvSpPr>
            <a:spLocks noChangeArrowheads="1"/>
          </p:cNvSpPr>
          <p:nvPr/>
        </p:nvSpPr>
        <p:spPr bwMode="auto">
          <a:xfrm>
            <a:off x="214313" y="1304925"/>
            <a:ext cx="4071937" cy="3195646"/>
          </a:xfrm>
          <a:prstGeom prst="rect">
            <a:avLst/>
          </a:prstGeom>
          <a:noFill/>
          <a:ln w="19050">
            <a:solidFill>
              <a:schemeClr val="tx1"/>
            </a:solidFill>
            <a:miter lim="800000"/>
            <a:headEnd/>
            <a:tailEnd/>
          </a:ln>
        </p:spPr>
        <p:txBody>
          <a:bodyPr wrap="none" anchor="ctr"/>
          <a:lstStyle/>
          <a:p>
            <a:endParaRPr lang="en-US"/>
          </a:p>
        </p:txBody>
      </p:sp>
      <p:sp>
        <p:nvSpPr>
          <p:cNvPr id="27" name="AutoShape 16"/>
          <p:cNvSpPr>
            <a:spLocks noChangeArrowheads="1"/>
          </p:cNvSpPr>
          <p:nvPr/>
        </p:nvSpPr>
        <p:spPr bwMode="auto">
          <a:xfrm>
            <a:off x="812800" y="1101723"/>
            <a:ext cx="2928938" cy="466726"/>
          </a:xfrm>
          <a:prstGeom prst="roundRect">
            <a:avLst>
              <a:gd name="adj" fmla="val 16667"/>
            </a:avLst>
          </a:prstGeom>
          <a:solidFill>
            <a:schemeClr val="bg1"/>
          </a:solidFill>
          <a:ln w="38100">
            <a:solidFill>
              <a:schemeClr val="accent6">
                <a:lumMod val="20000"/>
                <a:lumOff val="80000"/>
              </a:schemeClr>
            </a:solidFill>
            <a:round/>
            <a:headEnd/>
            <a:tailEnd/>
          </a:ln>
          <a:effectLst/>
        </p:spPr>
        <p:txBody>
          <a:bodyPr anchor="ctr"/>
          <a:lstStyle/>
          <a:p>
            <a:pPr algn="ctr">
              <a:defRPr/>
            </a:pPr>
            <a:r>
              <a:rPr lang="en-GB" sz="1400" dirty="0" smtClean="0">
                <a:latin typeface="+mj-lt"/>
              </a:rPr>
              <a:t>O2 </a:t>
            </a:r>
            <a:r>
              <a:rPr lang="en-GB" sz="1400" dirty="0">
                <a:latin typeface="+mj-lt"/>
              </a:rPr>
              <a:t>Broadband Customer Growth</a:t>
            </a:r>
            <a:endParaRPr lang="en-US" sz="2000" dirty="0">
              <a:latin typeface="+mj-lt"/>
            </a:endParaRPr>
          </a:p>
        </p:txBody>
      </p:sp>
      <p:graphicFrame>
        <p:nvGraphicFramePr>
          <p:cNvPr id="28" name="Chart 27"/>
          <p:cNvGraphicFramePr>
            <a:graphicFrameLocks noGrp="1"/>
          </p:cNvGraphicFramePr>
          <p:nvPr/>
        </p:nvGraphicFramePr>
        <p:xfrm>
          <a:off x="4470400" y="1863869"/>
          <a:ext cx="4214842" cy="2636701"/>
        </p:xfrm>
        <a:graphic>
          <a:graphicData uri="http://schemas.openxmlformats.org/drawingml/2006/chart">
            <c:chart xmlns:c="http://schemas.openxmlformats.org/drawingml/2006/chart" xmlns:r="http://schemas.openxmlformats.org/officeDocument/2006/relationships" r:id="rId3"/>
          </a:graphicData>
        </a:graphic>
      </p:graphicFrame>
      <p:sp>
        <p:nvSpPr>
          <p:cNvPr id="143368" name="Rectangle 30"/>
          <p:cNvSpPr>
            <a:spLocks noChangeArrowheads="1"/>
          </p:cNvSpPr>
          <p:nvPr/>
        </p:nvSpPr>
        <p:spPr bwMode="auto">
          <a:xfrm>
            <a:off x="4470400" y="1304924"/>
            <a:ext cx="4429125" cy="3195646"/>
          </a:xfrm>
          <a:prstGeom prst="rect">
            <a:avLst/>
          </a:prstGeom>
          <a:noFill/>
          <a:ln w="19050">
            <a:solidFill>
              <a:schemeClr val="tx1"/>
            </a:solidFill>
            <a:miter lim="800000"/>
            <a:headEnd/>
            <a:tailEnd/>
          </a:ln>
        </p:spPr>
        <p:txBody>
          <a:bodyPr wrap="none" anchor="ctr"/>
          <a:lstStyle/>
          <a:p>
            <a:endParaRPr lang="en-US"/>
          </a:p>
        </p:txBody>
      </p:sp>
      <p:sp>
        <p:nvSpPr>
          <p:cNvPr id="30" name="AutoShape 16"/>
          <p:cNvSpPr>
            <a:spLocks noChangeArrowheads="1"/>
          </p:cNvSpPr>
          <p:nvPr/>
        </p:nvSpPr>
        <p:spPr bwMode="auto">
          <a:xfrm>
            <a:off x="5259388" y="1101723"/>
            <a:ext cx="2928937" cy="417512"/>
          </a:xfrm>
          <a:prstGeom prst="roundRect">
            <a:avLst>
              <a:gd name="adj" fmla="val 16667"/>
            </a:avLst>
          </a:prstGeom>
          <a:solidFill>
            <a:schemeClr val="bg1"/>
          </a:solidFill>
          <a:ln w="38100">
            <a:solidFill>
              <a:schemeClr val="accent6">
                <a:lumMod val="20000"/>
                <a:lumOff val="80000"/>
              </a:schemeClr>
            </a:solidFill>
            <a:round/>
            <a:headEnd/>
            <a:tailEnd/>
          </a:ln>
          <a:effectLst/>
        </p:spPr>
        <p:txBody>
          <a:bodyPr anchor="ctr"/>
          <a:lstStyle/>
          <a:p>
            <a:pPr algn="ctr">
              <a:defRPr/>
            </a:pPr>
            <a:r>
              <a:rPr lang="en-GB" sz="1400" dirty="0">
                <a:latin typeface="+mj-lt"/>
              </a:rPr>
              <a:t>Share of Net connections - 2009</a:t>
            </a:r>
            <a:endParaRPr lang="en-US" sz="2000" dirty="0">
              <a:latin typeface="+mj-lt"/>
            </a:endParaRPr>
          </a:p>
        </p:txBody>
      </p:sp>
      <p:sp>
        <p:nvSpPr>
          <p:cNvPr id="143370" name="TextBox 31"/>
          <p:cNvSpPr txBox="1">
            <a:spLocks noChangeArrowheads="1"/>
          </p:cNvSpPr>
          <p:nvPr/>
        </p:nvSpPr>
        <p:spPr bwMode="auto">
          <a:xfrm>
            <a:off x="5229254" y="1552561"/>
            <a:ext cx="542925" cy="246221"/>
          </a:xfrm>
          <a:prstGeom prst="rect">
            <a:avLst/>
          </a:prstGeom>
          <a:noFill/>
          <a:ln w="9525">
            <a:noFill/>
            <a:miter lim="800000"/>
            <a:headEnd/>
            <a:tailEnd/>
          </a:ln>
        </p:spPr>
        <p:txBody>
          <a:bodyPr wrap="square">
            <a:spAutoFit/>
          </a:bodyPr>
          <a:lstStyle/>
          <a:p>
            <a:r>
              <a:rPr lang="en-GB" sz="1000" b="0">
                <a:solidFill>
                  <a:srgbClr val="006600"/>
                </a:solidFill>
              </a:rPr>
              <a:t>23%</a:t>
            </a:r>
          </a:p>
        </p:txBody>
      </p:sp>
      <p:sp>
        <p:nvSpPr>
          <p:cNvPr id="143371" name="TextBox 32"/>
          <p:cNvSpPr txBox="1">
            <a:spLocks noChangeArrowheads="1"/>
          </p:cNvSpPr>
          <p:nvPr/>
        </p:nvSpPr>
        <p:spPr bwMode="auto">
          <a:xfrm>
            <a:off x="5756304" y="1552561"/>
            <a:ext cx="444500" cy="246221"/>
          </a:xfrm>
          <a:prstGeom prst="rect">
            <a:avLst/>
          </a:prstGeom>
          <a:noFill/>
          <a:ln w="9525">
            <a:noFill/>
            <a:miter lim="800000"/>
            <a:headEnd/>
            <a:tailEnd/>
          </a:ln>
        </p:spPr>
        <p:txBody>
          <a:bodyPr wrap="square">
            <a:spAutoFit/>
          </a:bodyPr>
          <a:lstStyle/>
          <a:p>
            <a:r>
              <a:rPr lang="en-GB" sz="1000" b="0">
                <a:solidFill>
                  <a:srgbClr val="006600"/>
                </a:solidFill>
              </a:rPr>
              <a:t>8%</a:t>
            </a:r>
          </a:p>
        </p:txBody>
      </p:sp>
      <p:sp>
        <p:nvSpPr>
          <p:cNvPr id="143372" name="TextBox 33"/>
          <p:cNvSpPr txBox="1">
            <a:spLocks noChangeArrowheads="1"/>
          </p:cNvSpPr>
          <p:nvPr/>
        </p:nvSpPr>
        <p:spPr bwMode="auto">
          <a:xfrm>
            <a:off x="6224616" y="1552561"/>
            <a:ext cx="544513" cy="246221"/>
          </a:xfrm>
          <a:prstGeom prst="rect">
            <a:avLst/>
          </a:prstGeom>
          <a:noFill/>
          <a:ln w="9525">
            <a:noFill/>
            <a:miter lim="800000"/>
            <a:headEnd/>
            <a:tailEnd/>
          </a:ln>
        </p:spPr>
        <p:txBody>
          <a:bodyPr wrap="square">
            <a:spAutoFit/>
          </a:bodyPr>
          <a:lstStyle/>
          <a:p>
            <a:r>
              <a:rPr lang="en-GB" sz="1000" b="0">
                <a:solidFill>
                  <a:srgbClr val="006600"/>
                </a:solidFill>
              </a:rPr>
              <a:t>74%</a:t>
            </a:r>
          </a:p>
        </p:txBody>
      </p:sp>
      <p:sp>
        <p:nvSpPr>
          <p:cNvPr id="143373" name="TextBox 34"/>
          <p:cNvSpPr txBox="1">
            <a:spLocks noChangeArrowheads="1"/>
          </p:cNvSpPr>
          <p:nvPr/>
        </p:nvSpPr>
        <p:spPr bwMode="auto">
          <a:xfrm>
            <a:off x="6723091" y="1552561"/>
            <a:ext cx="444500" cy="246221"/>
          </a:xfrm>
          <a:prstGeom prst="rect">
            <a:avLst/>
          </a:prstGeom>
          <a:noFill/>
          <a:ln w="9525">
            <a:noFill/>
            <a:miter lim="800000"/>
            <a:headEnd/>
            <a:tailEnd/>
          </a:ln>
        </p:spPr>
        <p:txBody>
          <a:bodyPr wrap="square">
            <a:spAutoFit/>
          </a:bodyPr>
          <a:lstStyle/>
          <a:p>
            <a:r>
              <a:rPr lang="en-GB" sz="1000" b="0" dirty="0">
                <a:solidFill>
                  <a:srgbClr val="006600"/>
                </a:solidFill>
              </a:rPr>
              <a:t>4%</a:t>
            </a:r>
          </a:p>
        </p:txBody>
      </p:sp>
      <p:sp>
        <p:nvSpPr>
          <p:cNvPr id="143374" name="TextBox 35"/>
          <p:cNvSpPr txBox="1">
            <a:spLocks noChangeArrowheads="1"/>
          </p:cNvSpPr>
          <p:nvPr/>
        </p:nvSpPr>
        <p:spPr bwMode="auto">
          <a:xfrm>
            <a:off x="7142191" y="1552561"/>
            <a:ext cx="503238" cy="246221"/>
          </a:xfrm>
          <a:prstGeom prst="rect">
            <a:avLst/>
          </a:prstGeom>
          <a:noFill/>
          <a:ln w="9525">
            <a:noFill/>
            <a:miter lim="800000"/>
            <a:headEnd/>
            <a:tailEnd/>
          </a:ln>
        </p:spPr>
        <p:txBody>
          <a:bodyPr wrap="square">
            <a:spAutoFit/>
          </a:bodyPr>
          <a:lstStyle/>
          <a:p>
            <a:r>
              <a:rPr lang="en-GB" sz="1000" b="0">
                <a:solidFill>
                  <a:srgbClr val="FF0000"/>
                </a:solidFill>
              </a:rPr>
              <a:t>-3%</a:t>
            </a:r>
          </a:p>
        </p:txBody>
      </p:sp>
      <p:sp>
        <p:nvSpPr>
          <p:cNvPr id="143375" name="TextBox 36"/>
          <p:cNvSpPr txBox="1">
            <a:spLocks noChangeArrowheads="1"/>
          </p:cNvSpPr>
          <p:nvPr/>
        </p:nvSpPr>
        <p:spPr bwMode="auto">
          <a:xfrm>
            <a:off x="7597804" y="1552561"/>
            <a:ext cx="601662" cy="246221"/>
          </a:xfrm>
          <a:prstGeom prst="rect">
            <a:avLst/>
          </a:prstGeom>
          <a:noFill/>
          <a:ln w="9525">
            <a:noFill/>
            <a:miter lim="800000"/>
            <a:headEnd/>
            <a:tailEnd/>
          </a:ln>
        </p:spPr>
        <p:txBody>
          <a:bodyPr wrap="square">
            <a:spAutoFit/>
          </a:bodyPr>
          <a:lstStyle/>
          <a:p>
            <a:r>
              <a:rPr lang="en-GB" sz="1000" b="0">
                <a:solidFill>
                  <a:srgbClr val="FF0000"/>
                </a:solidFill>
              </a:rPr>
              <a:t>-16%</a:t>
            </a:r>
          </a:p>
        </p:txBody>
      </p:sp>
      <p:sp>
        <p:nvSpPr>
          <p:cNvPr id="143376" name="TextBox 37"/>
          <p:cNvSpPr txBox="1">
            <a:spLocks noChangeArrowheads="1"/>
          </p:cNvSpPr>
          <p:nvPr/>
        </p:nvSpPr>
        <p:spPr bwMode="auto">
          <a:xfrm>
            <a:off x="8199466" y="1552561"/>
            <a:ext cx="444500" cy="246221"/>
          </a:xfrm>
          <a:prstGeom prst="rect">
            <a:avLst/>
          </a:prstGeom>
          <a:noFill/>
          <a:ln w="9525">
            <a:noFill/>
            <a:miter lim="800000"/>
            <a:headEnd/>
            <a:tailEnd/>
          </a:ln>
        </p:spPr>
        <p:txBody>
          <a:bodyPr wrap="square">
            <a:spAutoFit/>
          </a:bodyPr>
          <a:lstStyle/>
          <a:p>
            <a:r>
              <a:rPr lang="en-GB" sz="1000" b="0">
                <a:solidFill>
                  <a:srgbClr val="006600"/>
                </a:solidFill>
              </a:rPr>
              <a:t>5%</a:t>
            </a:r>
          </a:p>
        </p:txBody>
      </p:sp>
      <p:sp>
        <p:nvSpPr>
          <p:cNvPr id="143377" name="TextBox 38"/>
          <p:cNvSpPr txBox="1">
            <a:spLocks noChangeArrowheads="1"/>
          </p:cNvSpPr>
          <p:nvPr/>
        </p:nvSpPr>
        <p:spPr bwMode="auto">
          <a:xfrm>
            <a:off x="4500562" y="1428736"/>
            <a:ext cx="801688" cy="400110"/>
          </a:xfrm>
          <a:prstGeom prst="rect">
            <a:avLst/>
          </a:prstGeom>
          <a:noFill/>
          <a:ln w="9525">
            <a:noFill/>
            <a:miter lim="800000"/>
            <a:headEnd/>
            <a:tailEnd/>
          </a:ln>
        </p:spPr>
        <p:txBody>
          <a:bodyPr wrap="square">
            <a:spAutoFit/>
          </a:bodyPr>
          <a:lstStyle/>
          <a:p>
            <a:r>
              <a:rPr lang="en-GB" sz="1000" b="0" dirty="0"/>
              <a:t>2009 base growth</a:t>
            </a:r>
          </a:p>
        </p:txBody>
      </p:sp>
      <p:pic>
        <p:nvPicPr>
          <p:cNvPr id="20" name="Picture 26"/>
          <p:cNvPicPr>
            <a:picLocks noChangeAspect="1" noChangeArrowheads="1"/>
          </p:cNvPicPr>
          <p:nvPr/>
        </p:nvPicPr>
        <p:blipFill>
          <a:blip r:embed="rId4" cstate="print"/>
          <a:srcRect l="937" t="45261" r="7069" b="2005"/>
          <a:stretch>
            <a:fillRect/>
          </a:stretch>
        </p:blipFill>
        <p:spPr bwMode="auto">
          <a:xfrm>
            <a:off x="500034" y="4786322"/>
            <a:ext cx="5575327" cy="1693863"/>
          </a:xfrm>
          <a:prstGeom prst="rect">
            <a:avLst/>
          </a:prstGeom>
          <a:noFill/>
          <a:ln w="9525">
            <a:noFill/>
            <a:miter lim="800000"/>
            <a:headEnd/>
            <a:tailEnd/>
          </a:ln>
        </p:spPr>
      </p:pic>
      <p:sp>
        <p:nvSpPr>
          <p:cNvPr id="22" name="Rectangle 30"/>
          <p:cNvSpPr>
            <a:spLocks noChangeArrowheads="1"/>
          </p:cNvSpPr>
          <p:nvPr/>
        </p:nvSpPr>
        <p:spPr bwMode="auto">
          <a:xfrm>
            <a:off x="214282" y="4643446"/>
            <a:ext cx="6286544" cy="1928826"/>
          </a:xfrm>
          <a:prstGeom prst="rect">
            <a:avLst/>
          </a:prstGeom>
          <a:noFill/>
          <a:ln w="19050">
            <a:solidFill>
              <a:schemeClr val="tx1"/>
            </a:solidFill>
            <a:miter lim="800000"/>
            <a:headEnd/>
            <a:tailEnd/>
          </a:ln>
        </p:spPr>
        <p:txBody>
          <a:bodyPr wrap="none" anchor="ctr"/>
          <a:lstStyle/>
          <a:p>
            <a:endParaRPr lang="en-US"/>
          </a:p>
        </p:txBody>
      </p:sp>
      <p:sp>
        <p:nvSpPr>
          <p:cNvPr id="23" name="AutoShape 16"/>
          <p:cNvSpPr>
            <a:spLocks noChangeArrowheads="1"/>
          </p:cNvSpPr>
          <p:nvPr/>
        </p:nvSpPr>
        <p:spPr bwMode="auto">
          <a:xfrm>
            <a:off x="6200804" y="5153835"/>
            <a:ext cx="2035941" cy="836607"/>
          </a:xfrm>
          <a:prstGeom prst="roundRect">
            <a:avLst>
              <a:gd name="adj" fmla="val 16667"/>
            </a:avLst>
          </a:prstGeom>
          <a:solidFill>
            <a:schemeClr val="bg1"/>
          </a:solidFill>
          <a:ln w="38100">
            <a:solidFill>
              <a:schemeClr val="accent6">
                <a:lumMod val="20000"/>
                <a:lumOff val="80000"/>
              </a:schemeClr>
            </a:solidFill>
            <a:round/>
            <a:headEnd/>
            <a:tailEnd/>
          </a:ln>
          <a:effectLst/>
        </p:spPr>
        <p:txBody>
          <a:bodyPr anchor="ctr"/>
          <a:lstStyle/>
          <a:p>
            <a:pPr algn="ctr">
              <a:defRPr/>
            </a:pPr>
            <a:r>
              <a:rPr lang="en-GB" sz="1400" dirty="0" smtClean="0">
                <a:latin typeface="+mj-lt"/>
              </a:rPr>
              <a:t>O2/Be Cumulative Net Connections</a:t>
            </a:r>
            <a:endParaRPr lang="en-US" sz="2000" dirty="0">
              <a:latin typeface="+mj-l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1" name="Rectangle 4"/>
          <p:cNvSpPr>
            <a:spLocks noChangeArrowheads="1"/>
          </p:cNvSpPr>
          <p:nvPr/>
        </p:nvSpPr>
        <p:spPr bwMode="auto">
          <a:xfrm>
            <a:off x="341313" y="1428732"/>
            <a:ext cx="3830637" cy="647700"/>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wrap="none" lIns="115214" tIns="57607" rIns="115214" bIns="57607" anchor="ctr"/>
          <a:lstStyle/>
          <a:p>
            <a:pPr algn="ctr">
              <a:lnSpc>
                <a:spcPct val="90000"/>
              </a:lnSpc>
              <a:spcBef>
                <a:spcPct val="50000"/>
              </a:spcBef>
              <a:defRPr/>
            </a:pPr>
            <a:r>
              <a:rPr lang="en-GB" sz="2200" b="0" dirty="0">
                <a:solidFill>
                  <a:schemeClr val="bg1"/>
                </a:solidFill>
                <a:ea typeface="ＭＳ Ｐゴシック" pitchFamily="1" charset="-128"/>
              </a:rPr>
              <a:t>Leading mobile company</a:t>
            </a:r>
            <a:endParaRPr lang="en-US" sz="2200" b="0" dirty="0">
              <a:solidFill>
                <a:schemeClr val="bg1"/>
              </a:solidFill>
              <a:ea typeface="ＭＳ Ｐゴシック" pitchFamily="1" charset="-128"/>
            </a:endParaRPr>
          </a:p>
        </p:txBody>
      </p:sp>
      <p:sp>
        <p:nvSpPr>
          <p:cNvPr id="382982" name="Rectangle 5"/>
          <p:cNvSpPr>
            <a:spLocks noChangeArrowheads="1"/>
          </p:cNvSpPr>
          <p:nvPr/>
        </p:nvSpPr>
        <p:spPr bwMode="auto">
          <a:xfrm>
            <a:off x="341313" y="2357430"/>
            <a:ext cx="3830637" cy="649287"/>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wrap="none" lIns="115214" tIns="57607" rIns="115214" bIns="57607" anchor="ctr"/>
          <a:lstStyle/>
          <a:p>
            <a:pPr algn="ctr">
              <a:lnSpc>
                <a:spcPct val="90000"/>
              </a:lnSpc>
              <a:spcBef>
                <a:spcPct val="50000"/>
              </a:spcBef>
              <a:defRPr/>
            </a:pPr>
            <a:r>
              <a:rPr lang="en-GB" sz="2200" b="0" dirty="0" smtClean="0">
                <a:solidFill>
                  <a:schemeClr val="bg1"/>
                </a:solidFill>
                <a:ea typeface="ＭＳ Ｐゴシック" pitchFamily="1" charset="-128"/>
              </a:rPr>
              <a:t>Mobiles</a:t>
            </a:r>
            <a:endParaRPr lang="en-US" sz="2200" b="0" dirty="0">
              <a:solidFill>
                <a:schemeClr val="bg1"/>
              </a:solidFill>
              <a:ea typeface="ＭＳ Ｐゴシック" pitchFamily="1" charset="-128"/>
            </a:endParaRPr>
          </a:p>
        </p:txBody>
      </p:sp>
      <p:sp>
        <p:nvSpPr>
          <p:cNvPr id="382985" name="Rectangle 8"/>
          <p:cNvSpPr>
            <a:spLocks noChangeArrowheads="1"/>
          </p:cNvSpPr>
          <p:nvPr/>
        </p:nvSpPr>
        <p:spPr bwMode="auto">
          <a:xfrm>
            <a:off x="341313" y="3286124"/>
            <a:ext cx="3830637" cy="647700"/>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wrap="none" lIns="115214" tIns="57607" rIns="115214" bIns="57607" anchor="ctr"/>
          <a:lstStyle/>
          <a:p>
            <a:pPr algn="ctr">
              <a:lnSpc>
                <a:spcPct val="90000"/>
              </a:lnSpc>
              <a:spcBef>
                <a:spcPct val="50000"/>
              </a:spcBef>
              <a:defRPr/>
            </a:pPr>
            <a:r>
              <a:rPr lang="en-GB" sz="2200" b="0" dirty="0">
                <a:solidFill>
                  <a:schemeClr val="bg1"/>
                </a:solidFill>
                <a:ea typeface="ＭＳ Ｐゴシック" pitchFamily="1" charset="-128"/>
              </a:rPr>
              <a:t>Care about our customers</a:t>
            </a:r>
            <a:endParaRPr lang="en-US" sz="2200" b="0" dirty="0">
              <a:solidFill>
                <a:schemeClr val="bg1"/>
              </a:solidFill>
              <a:ea typeface="ＭＳ Ｐゴシック" pitchFamily="1" charset="-128"/>
            </a:endParaRPr>
          </a:p>
        </p:txBody>
      </p:sp>
      <p:sp>
        <p:nvSpPr>
          <p:cNvPr id="139271" name="Text Box 14"/>
          <p:cNvSpPr txBox="1">
            <a:spLocks noChangeArrowheads="1"/>
          </p:cNvSpPr>
          <p:nvPr/>
        </p:nvSpPr>
        <p:spPr bwMode="auto">
          <a:xfrm>
            <a:off x="1404937" y="928674"/>
            <a:ext cx="1597025" cy="585788"/>
          </a:xfrm>
          <a:prstGeom prst="rect">
            <a:avLst/>
          </a:prstGeom>
          <a:noFill/>
          <a:ln w="9525">
            <a:noFill/>
            <a:miter lim="800000"/>
            <a:headEnd/>
            <a:tailEnd/>
          </a:ln>
        </p:spPr>
        <p:txBody>
          <a:bodyPr lIns="0" tIns="0" rIns="0" bIns="0"/>
          <a:lstStyle/>
          <a:p>
            <a:pPr algn="ctr" eaLnBrk="0" hangingPunct="0">
              <a:lnSpc>
                <a:spcPct val="85000"/>
              </a:lnSpc>
              <a:spcBef>
                <a:spcPct val="50000"/>
              </a:spcBef>
            </a:pPr>
            <a:r>
              <a:rPr lang="en-GB" sz="3200"/>
              <a:t>Today</a:t>
            </a:r>
          </a:p>
        </p:txBody>
      </p:sp>
      <p:sp>
        <p:nvSpPr>
          <p:cNvPr id="139272" name="Text Box 15"/>
          <p:cNvSpPr txBox="1">
            <a:spLocks noChangeArrowheads="1"/>
          </p:cNvSpPr>
          <p:nvPr/>
        </p:nvSpPr>
        <p:spPr bwMode="auto">
          <a:xfrm>
            <a:off x="5100640" y="928674"/>
            <a:ext cx="3471888" cy="642938"/>
          </a:xfrm>
          <a:prstGeom prst="rect">
            <a:avLst/>
          </a:prstGeom>
          <a:noFill/>
          <a:ln w="9525">
            <a:noFill/>
            <a:miter lim="800000"/>
            <a:headEnd/>
            <a:tailEnd/>
          </a:ln>
        </p:spPr>
        <p:txBody>
          <a:bodyPr lIns="0" tIns="0" rIns="0" bIns="0"/>
          <a:lstStyle/>
          <a:p>
            <a:pPr algn="ctr" eaLnBrk="0" hangingPunct="0">
              <a:lnSpc>
                <a:spcPct val="85000"/>
              </a:lnSpc>
              <a:spcBef>
                <a:spcPct val="50000"/>
              </a:spcBef>
            </a:pPr>
            <a:r>
              <a:rPr lang="en-GB" sz="3200" dirty="0" smtClean="0"/>
              <a:t>2011 and beyond </a:t>
            </a:r>
            <a:endParaRPr lang="en-GB" sz="3200" dirty="0"/>
          </a:p>
        </p:txBody>
      </p:sp>
      <p:sp>
        <p:nvSpPr>
          <p:cNvPr id="195593" name="Rectangle 9"/>
          <p:cNvSpPr>
            <a:spLocks noChangeArrowheads="1"/>
          </p:cNvSpPr>
          <p:nvPr/>
        </p:nvSpPr>
        <p:spPr bwMode="auto">
          <a:xfrm>
            <a:off x="4979988" y="1443019"/>
            <a:ext cx="3721100" cy="646113"/>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ts val="0"/>
              </a:spcBef>
              <a:defRPr/>
            </a:pPr>
            <a:r>
              <a:rPr lang="en-GB" sz="2200" dirty="0">
                <a:solidFill>
                  <a:schemeClr val="bg1"/>
                </a:solidFill>
                <a:ea typeface="ＭＳ Ｐゴシック" pitchFamily="1" charset="-128"/>
              </a:rPr>
              <a:t>Leading </a:t>
            </a:r>
            <a:r>
              <a:rPr lang="en-GB" sz="2200" dirty="0" smtClean="0">
                <a:solidFill>
                  <a:schemeClr val="bg1"/>
                </a:solidFill>
                <a:ea typeface="ＭＳ Ｐゴシック" pitchFamily="1" charset="-128"/>
              </a:rPr>
              <a:t>connectivity </a:t>
            </a:r>
          </a:p>
          <a:p>
            <a:pPr algn="ctr">
              <a:spcBef>
                <a:spcPts val="0"/>
              </a:spcBef>
              <a:defRPr/>
            </a:pPr>
            <a:r>
              <a:rPr lang="en-GB" sz="2200" dirty="0" smtClean="0">
                <a:solidFill>
                  <a:schemeClr val="bg1"/>
                </a:solidFill>
                <a:ea typeface="ＭＳ Ｐゴシック" pitchFamily="1" charset="-128"/>
              </a:rPr>
              <a:t>service </a:t>
            </a:r>
            <a:r>
              <a:rPr lang="en-GB" sz="2200" dirty="0">
                <a:solidFill>
                  <a:schemeClr val="bg1"/>
                </a:solidFill>
                <a:ea typeface="ＭＳ Ｐゴシック" pitchFamily="1" charset="-128"/>
              </a:rPr>
              <a:t>brand</a:t>
            </a:r>
            <a:endParaRPr lang="en-US" sz="2200" dirty="0">
              <a:solidFill>
                <a:schemeClr val="bg1"/>
              </a:solidFill>
              <a:ea typeface="ＭＳ Ｐゴシック" pitchFamily="1" charset="-128"/>
            </a:endParaRPr>
          </a:p>
        </p:txBody>
      </p:sp>
      <p:sp>
        <p:nvSpPr>
          <p:cNvPr id="195594" name="Rectangle 10"/>
          <p:cNvSpPr>
            <a:spLocks noChangeArrowheads="1"/>
          </p:cNvSpPr>
          <p:nvPr/>
        </p:nvSpPr>
        <p:spPr bwMode="auto">
          <a:xfrm>
            <a:off x="4978400" y="2365367"/>
            <a:ext cx="3721100" cy="6477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lnSpc>
                <a:spcPct val="90000"/>
              </a:lnSpc>
              <a:spcBef>
                <a:spcPct val="50000"/>
              </a:spcBef>
              <a:defRPr/>
            </a:pPr>
            <a:r>
              <a:rPr lang="en-GB" sz="2200" b="0" dirty="0">
                <a:solidFill>
                  <a:schemeClr val="bg1"/>
                </a:solidFill>
                <a:ea typeface="ＭＳ Ｐゴシック" pitchFamily="1" charset="-128"/>
              </a:rPr>
              <a:t>The connecting company</a:t>
            </a:r>
            <a:endParaRPr lang="en-US" sz="2200" b="0" dirty="0">
              <a:solidFill>
                <a:schemeClr val="bg1"/>
              </a:solidFill>
              <a:ea typeface="ＭＳ Ｐゴシック" pitchFamily="1" charset="-128"/>
            </a:endParaRPr>
          </a:p>
        </p:txBody>
      </p:sp>
      <p:grpSp>
        <p:nvGrpSpPr>
          <p:cNvPr id="139278" name="Group 32"/>
          <p:cNvGrpSpPr>
            <a:grpSpLocks/>
          </p:cNvGrpSpPr>
          <p:nvPr/>
        </p:nvGrpSpPr>
        <p:grpSpPr bwMode="auto">
          <a:xfrm>
            <a:off x="4349750" y="3294061"/>
            <a:ext cx="4338638" cy="649288"/>
            <a:chOff x="4350784" y="3578543"/>
            <a:chExt cx="3893804" cy="485775"/>
          </a:xfrm>
        </p:grpSpPr>
        <p:sp>
          <p:nvSpPr>
            <p:cNvPr id="195597" name="Rectangle 13"/>
            <p:cNvSpPr>
              <a:spLocks noChangeArrowheads="1"/>
            </p:cNvSpPr>
            <p:nvPr/>
          </p:nvSpPr>
          <p:spPr bwMode="auto">
            <a:xfrm>
              <a:off x="4903582" y="3578543"/>
              <a:ext cx="3341006" cy="48577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lnSpc>
                  <a:spcPct val="90000"/>
                </a:lnSpc>
                <a:spcBef>
                  <a:spcPct val="50000"/>
                </a:spcBef>
                <a:defRPr/>
              </a:pPr>
              <a:r>
                <a:rPr lang="en-GB" sz="2200" b="0" dirty="0">
                  <a:solidFill>
                    <a:schemeClr val="bg1"/>
                  </a:solidFill>
                  <a:ea typeface="ＭＳ Ｐゴシック" pitchFamily="1" charset="-128"/>
                </a:rPr>
                <a:t>Love our customers</a:t>
              </a:r>
              <a:endParaRPr lang="en-US" sz="2200" b="0" dirty="0">
                <a:solidFill>
                  <a:schemeClr val="bg1"/>
                </a:solidFill>
                <a:ea typeface="ＭＳ Ｐゴシック" pitchFamily="1" charset="-128"/>
              </a:endParaRPr>
            </a:p>
          </p:txBody>
        </p:sp>
        <p:sp>
          <p:nvSpPr>
            <p:cNvPr id="59415" name="AutoShape 20"/>
            <p:cNvSpPr>
              <a:spLocks noChangeArrowheads="1"/>
            </p:cNvSpPr>
            <p:nvPr/>
          </p:nvSpPr>
          <p:spPr bwMode="auto">
            <a:xfrm rot="5400000">
              <a:off x="4361290" y="3659491"/>
              <a:ext cx="333747" cy="354760"/>
            </a:xfrm>
            <a:prstGeom prst="triangle">
              <a:avLst>
                <a:gd name="adj" fmla="val 50000"/>
              </a:avLst>
            </a:prstGeom>
            <a:solidFill>
              <a:schemeClr val="bg1"/>
            </a:solidFill>
            <a:ln w="25400" algn="ctr">
              <a:solidFill>
                <a:schemeClr val="accent2"/>
              </a:solidFill>
              <a:miter lim="800000"/>
              <a:headEnd/>
              <a:tailEnd/>
            </a:ln>
            <a:effectLst>
              <a:outerShdw dist="38100" dir="2700000" algn="tl" rotWithShape="0">
                <a:srgbClr val="000000">
                  <a:alpha val="39999"/>
                </a:srgbClr>
              </a:outerShdw>
            </a:effectLst>
          </p:spPr>
          <p:txBody>
            <a:bodyPr wrap="none" anchor="ctr"/>
            <a:lstStyle/>
            <a:p>
              <a:pPr algn="ctr">
                <a:spcBef>
                  <a:spcPct val="50000"/>
                </a:spcBef>
                <a:defRPr/>
              </a:pPr>
              <a:endParaRPr lang="en-US" sz="2000" b="0">
                <a:solidFill>
                  <a:schemeClr val="dk1"/>
                </a:solidFill>
                <a:latin typeface="+mn-lt"/>
                <a:ea typeface="ＭＳ Ｐゴシック" pitchFamily="1" charset="-128"/>
              </a:endParaRPr>
            </a:p>
          </p:txBody>
        </p:sp>
      </p:grpSp>
      <p:grpSp>
        <p:nvGrpSpPr>
          <p:cNvPr id="139281" name="Group 34"/>
          <p:cNvGrpSpPr>
            <a:grpSpLocks/>
          </p:cNvGrpSpPr>
          <p:nvPr/>
        </p:nvGrpSpPr>
        <p:grpSpPr bwMode="auto">
          <a:xfrm>
            <a:off x="357158" y="4214818"/>
            <a:ext cx="3830638" cy="1108075"/>
            <a:chOff x="466725" y="4199335"/>
            <a:chExt cx="3340100" cy="829865"/>
          </a:xfrm>
        </p:grpSpPr>
        <p:pic>
          <p:nvPicPr>
            <p:cNvPr id="139282" name="Picture 21"/>
            <p:cNvPicPr>
              <a:picLocks noChangeAspect="1" noChangeArrowheads="1"/>
            </p:cNvPicPr>
            <p:nvPr/>
          </p:nvPicPr>
          <p:blipFill>
            <a:blip r:embed="rId3" cstate="print"/>
            <a:srcRect/>
            <a:stretch>
              <a:fillRect/>
            </a:stretch>
          </p:blipFill>
          <p:spPr bwMode="auto">
            <a:xfrm>
              <a:off x="469900" y="4697016"/>
              <a:ext cx="3336925" cy="332184"/>
            </a:xfrm>
            <a:prstGeom prst="rect">
              <a:avLst/>
            </a:prstGeom>
            <a:noFill/>
            <a:ln w="9525">
              <a:noFill/>
              <a:miter lim="800000"/>
              <a:headEnd/>
              <a:tailEnd/>
            </a:ln>
          </p:spPr>
        </p:pic>
        <p:sp>
          <p:nvSpPr>
            <p:cNvPr id="383000" name="Rectangle 8"/>
            <p:cNvSpPr>
              <a:spLocks noChangeArrowheads="1"/>
            </p:cNvSpPr>
            <p:nvPr/>
          </p:nvSpPr>
          <p:spPr bwMode="auto">
            <a:xfrm>
              <a:off x="466725" y="4199335"/>
              <a:ext cx="3340100" cy="486268"/>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90000"/>
                </a:lnSpc>
                <a:spcBef>
                  <a:spcPct val="50000"/>
                </a:spcBef>
                <a:defRPr/>
              </a:pPr>
              <a:r>
                <a:rPr lang="en-GB" sz="2200" b="0" dirty="0">
                  <a:solidFill>
                    <a:schemeClr val="bg1"/>
                  </a:solidFill>
                  <a:ea typeface="ＭＳ Ｐゴシック" pitchFamily="1" charset="-128"/>
                </a:rPr>
                <a:t>Turning customers into fans</a:t>
              </a:r>
              <a:endParaRPr lang="en-US" sz="2200" b="0" dirty="0">
                <a:solidFill>
                  <a:schemeClr val="bg1"/>
                </a:solidFill>
                <a:ea typeface="ＭＳ Ｐゴシック" pitchFamily="1" charset="-128"/>
              </a:endParaRPr>
            </a:p>
          </p:txBody>
        </p:sp>
      </p:grpSp>
      <p:grpSp>
        <p:nvGrpSpPr>
          <p:cNvPr id="139284" name="Group 33"/>
          <p:cNvGrpSpPr>
            <a:grpSpLocks/>
          </p:cNvGrpSpPr>
          <p:nvPr/>
        </p:nvGrpSpPr>
        <p:grpSpPr bwMode="auto">
          <a:xfrm>
            <a:off x="4367183" y="4224343"/>
            <a:ext cx="4357688" cy="1098550"/>
            <a:chOff x="4348482" y="4205288"/>
            <a:chExt cx="3911981" cy="823912"/>
          </a:xfrm>
        </p:grpSpPr>
        <p:pic>
          <p:nvPicPr>
            <p:cNvPr id="139285" name="Picture 21"/>
            <p:cNvPicPr>
              <a:picLocks noChangeAspect="1" noChangeArrowheads="1"/>
            </p:cNvPicPr>
            <p:nvPr/>
          </p:nvPicPr>
          <p:blipFill>
            <a:blip r:embed="rId3" cstate="print"/>
            <a:srcRect/>
            <a:stretch>
              <a:fillRect/>
            </a:stretch>
          </p:blipFill>
          <p:spPr bwMode="auto">
            <a:xfrm>
              <a:off x="4919663" y="4697016"/>
              <a:ext cx="3321050" cy="332184"/>
            </a:xfrm>
            <a:prstGeom prst="rect">
              <a:avLst/>
            </a:prstGeom>
            <a:noFill/>
            <a:ln w="9525">
              <a:noFill/>
              <a:miter lim="800000"/>
              <a:headEnd/>
              <a:tailEnd/>
            </a:ln>
          </p:spPr>
        </p:pic>
        <p:sp>
          <p:nvSpPr>
            <p:cNvPr id="59410" name="AutoShape 20"/>
            <p:cNvSpPr>
              <a:spLocks noChangeArrowheads="1"/>
            </p:cNvSpPr>
            <p:nvPr/>
          </p:nvSpPr>
          <p:spPr bwMode="auto">
            <a:xfrm rot="5400000">
              <a:off x="4358511" y="4254791"/>
              <a:ext cx="333375" cy="353432"/>
            </a:xfrm>
            <a:prstGeom prst="triangle">
              <a:avLst>
                <a:gd name="adj" fmla="val 50000"/>
              </a:avLst>
            </a:prstGeom>
            <a:solidFill>
              <a:schemeClr val="bg1"/>
            </a:solidFill>
            <a:ln w="25400" algn="ctr">
              <a:solidFill>
                <a:schemeClr val="accent2"/>
              </a:solidFill>
              <a:miter lim="800000"/>
              <a:headEnd/>
              <a:tailEnd/>
            </a:ln>
            <a:effectLst>
              <a:outerShdw dist="38100" dir="2700000" algn="tl" rotWithShape="0">
                <a:srgbClr val="000000">
                  <a:alpha val="39999"/>
                </a:srgbClr>
              </a:outerShdw>
            </a:effectLst>
          </p:spPr>
          <p:txBody>
            <a:bodyPr wrap="none" anchor="ctr"/>
            <a:lstStyle/>
            <a:p>
              <a:pPr algn="ctr">
                <a:spcBef>
                  <a:spcPct val="50000"/>
                </a:spcBef>
                <a:defRPr/>
              </a:pPr>
              <a:endParaRPr lang="en-US" sz="2000" b="0">
                <a:solidFill>
                  <a:schemeClr val="dk1"/>
                </a:solidFill>
                <a:latin typeface="+mn-lt"/>
                <a:ea typeface="ＭＳ Ｐゴシック" pitchFamily="1" charset="-128"/>
              </a:endParaRPr>
            </a:p>
          </p:txBody>
        </p:sp>
        <p:sp>
          <p:nvSpPr>
            <p:cNvPr id="26" name="Rectangle 13"/>
            <p:cNvSpPr>
              <a:spLocks noChangeArrowheads="1"/>
            </p:cNvSpPr>
            <p:nvPr/>
          </p:nvSpPr>
          <p:spPr bwMode="auto">
            <a:xfrm>
              <a:off x="4918534" y="4205288"/>
              <a:ext cx="3341929" cy="48577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lnSpc>
                  <a:spcPct val="90000"/>
                </a:lnSpc>
                <a:spcBef>
                  <a:spcPct val="50000"/>
                </a:spcBef>
                <a:defRPr/>
              </a:pPr>
              <a:r>
                <a:rPr lang="en-GB" sz="2200" b="0" dirty="0">
                  <a:solidFill>
                    <a:schemeClr val="bg1"/>
                  </a:solidFill>
                  <a:ea typeface="ＭＳ Ｐゴシック" pitchFamily="1" charset="-128"/>
                </a:rPr>
                <a:t>Twice as many fans as</a:t>
              </a:r>
            </a:p>
            <a:p>
              <a:pPr algn="ctr">
                <a:lnSpc>
                  <a:spcPct val="90000"/>
                </a:lnSpc>
                <a:spcBef>
                  <a:spcPts val="300"/>
                </a:spcBef>
                <a:defRPr/>
              </a:pPr>
              <a:r>
                <a:rPr lang="en-US" sz="2200" b="0" dirty="0">
                  <a:solidFill>
                    <a:schemeClr val="bg1"/>
                  </a:solidFill>
                  <a:ea typeface="ＭＳ Ｐゴシック" pitchFamily="1" charset="-128"/>
                </a:rPr>
                <a:t>our nearest competitor</a:t>
              </a:r>
            </a:p>
          </p:txBody>
        </p:sp>
      </p:grpSp>
      <p:sp>
        <p:nvSpPr>
          <p:cNvPr id="139291" name="Rectangle 34"/>
          <p:cNvSpPr>
            <a:spLocks noChangeArrowheads="1"/>
          </p:cNvSpPr>
          <p:nvPr/>
        </p:nvSpPr>
        <p:spPr bwMode="auto">
          <a:xfrm>
            <a:off x="228600" y="152400"/>
            <a:ext cx="8423275" cy="628650"/>
          </a:xfrm>
          <a:prstGeom prst="rect">
            <a:avLst/>
          </a:prstGeom>
          <a:noFill/>
          <a:ln w="9525" algn="ctr">
            <a:noFill/>
            <a:miter lim="800000"/>
            <a:headEnd/>
            <a:tailEnd/>
          </a:ln>
        </p:spPr>
        <p:txBody>
          <a:bodyPr/>
          <a:lstStyle/>
          <a:p>
            <a:pPr>
              <a:spcBef>
                <a:spcPct val="50000"/>
              </a:spcBef>
            </a:pPr>
            <a:r>
              <a:rPr lang="en-GB" sz="2400" dirty="0">
                <a:solidFill>
                  <a:schemeClr val="tx2"/>
                </a:solidFill>
              </a:rPr>
              <a:t>Where is O2 heading?</a:t>
            </a:r>
          </a:p>
        </p:txBody>
      </p:sp>
      <p:sp>
        <p:nvSpPr>
          <p:cNvPr id="28" name="AutoShape 20"/>
          <p:cNvSpPr>
            <a:spLocks noChangeArrowheads="1"/>
          </p:cNvSpPr>
          <p:nvPr/>
        </p:nvSpPr>
        <p:spPr bwMode="auto">
          <a:xfrm rot="5400000">
            <a:off x="4332287" y="2476469"/>
            <a:ext cx="446087" cy="395288"/>
          </a:xfrm>
          <a:prstGeom prst="triangle">
            <a:avLst>
              <a:gd name="adj" fmla="val 50000"/>
            </a:avLst>
          </a:prstGeom>
          <a:solidFill>
            <a:schemeClr val="bg1"/>
          </a:solidFill>
          <a:ln w="25400" algn="ctr">
            <a:solidFill>
              <a:schemeClr val="accent2"/>
            </a:solidFill>
            <a:miter lim="800000"/>
            <a:headEnd/>
            <a:tailEnd/>
          </a:ln>
          <a:effectLst>
            <a:outerShdw dist="38100" dir="2700000" algn="tl" rotWithShape="0">
              <a:srgbClr val="000000">
                <a:alpha val="39999"/>
              </a:srgbClr>
            </a:outerShdw>
          </a:effectLst>
        </p:spPr>
        <p:txBody>
          <a:bodyPr wrap="none" anchor="ctr"/>
          <a:lstStyle/>
          <a:p>
            <a:pPr algn="ctr">
              <a:spcBef>
                <a:spcPct val="50000"/>
              </a:spcBef>
              <a:defRPr/>
            </a:pPr>
            <a:endParaRPr lang="en-US" sz="2000" b="0">
              <a:solidFill>
                <a:schemeClr val="dk1"/>
              </a:solidFill>
              <a:latin typeface="+mn-lt"/>
              <a:ea typeface="ＭＳ Ｐゴシック" pitchFamily="1" charset="-128"/>
            </a:endParaRPr>
          </a:p>
        </p:txBody>
      </p:sp>
      <p:sp>
        <p:nvSpPr>
          <p:cNvPr id="29" name="AutoShape 20"/>
          <p:cNvSpPr>
            <a:spLocks noChangeArrowheads="1"/>
          </p:cNvSpPr>
          <p:nvPr/>
        </p:nvSpPr>
        <p:spPr bwMode="auto">
          <a:xfrm rot="5400000">
            <a:off x="4324350" y="1517632"/>
            <a:ext cx="446087" cy="395288"/>
          </a:xfrm>
          <a:prstGeom prst="triangle">
            <a:avLst>
              <a:gd name="adj" fmla="val 50000"/>
            </a:avLst>
          </a:prstGeom>
          <a:solidFill>
            <a:schemeClr val="bg1"/>
          </a:solidFill>
          <a:ln w="25400" algn="ctr">
            <a:solidFill>
              <a:schemeClr val="accent2"/>
            </a:solidFill>
            <a:miter lim="800000"/>
            <a:headEnd/>
            <a:tailEnd/>
          </a:ln>
          <a:effectLst>
            <a:outerShdw dist="38100" dir="2700000" algn="tl" rotWithShape="0">
              <a:srgbClr val="000000">
                <a:alpha val="39999"/>
              </a:srgbClr>
            </a:outerShdw>
          </a:effectLst>
        </p:spPr>
        <p:txBody>
          <a:bodyPr wrap="none" anchor="ctr"/>
          <a:lstStyle/>
          <a:p>
            <a:pPr algn="ctr">
              <a:spcBef>
                <a:spcPct val="50000"/>
              </a:spcBef>
              <a:defRPr/>
            </a:pPr>
            <a:endParaRPr lang="en-US" sz="2000" b="0">
              <a:solidFill>
                <a:schemeClr val="dk1"/>
              </a:solidFill>
              <a:latin typeface="+mn-lt"/>
              <a:ea typeface="ＭＳ Ｐゴシック" pitchFamily="1" charset="-128"/>
            </a:endParaRPr>
          </a:p>
        </p:txBody>
      </p:sp>
      <p:sp>
        <p:nvSpPr>
          <p:cNvPr id="30" name="AutoShape 16"/>
          <p:cNvSpPr>
            <a:spLocks noChangeArrowheads="1"/>
          </p:cNvSpPr>
          <p:nvPr/>
        </p:nvSpPr>
        <p:spPr bwMode="auto">
          <a:xfrm>
            <a:off x="360799" y="5465769"/>
            <a:ext cx="8342072" cy="963627"/>
          </a:xfrm>
          <a:prstGeom prst="roundRect">
            <a:avLst>
              <a:gd name="adj" fmla="val 16667"/>
            </a:avLst>
          </a:prstGeom>
          <a:solidFill>
            <a:schemeClr val="bg1"/>
          </a:solidFill>
          <a:ln w="38100">
            <a:solidFill>
              <a:srgbClr val="FF0000"/>
            </a:solidFill>
            <a:round/>
            <a:headEnd/>
            <a:tailEnd/>
          </a:ln>
          <a:effectLst/>
        </p:spPr>
        <p:txBody>
          <a:bodyPr anchor="ctr"/>
          <a:lstStyle/>
          <a:p>
            <a:pPr algn="ctr">
              <a:defRPr/>
            </a:pPr>
            <a:r>
              <a:rPr lang="en-GB" dirty="0" smtClean="0">
                <a:latin typeface="+mj-lt"/>
              </a:rPr>
              <a:t>O2 Home Broadband was the first step on the journey towards becoming the leading connectivity service brand and winning more fans.</a:t>
            </a:r>
          </a:p>
          <a:p>
            <a:pPr algn="ctr">
              <a:defRPr/>
            </a:pPr>
            <a:r>
              <a:rPr lang="en-GB" dirty="0" smtClean="0">
                <a:latin typeface="+mj-lt"/>
              </a:rPr>
              <a:t>O2 Home Phone is the next.</a:t>
            </a:r>
            <a:endParaRPr lang="en-US" dirty="0">
              <a:latin typeface="+mj-lt"/>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7"/>
          <p:cNvSpPr txBox="1">
            <a:spLocks noChangeArrowheads="1"/>
          </p:cNvSpPr>
          <p:nvPr/>
        </p:nvSpPr>
        <p:spPr bwMode="auto">
          <a:xfrm>
            <a:off x="-92075" y="-152400"/>
            <a:ext cx="184150" cy="366713"/>
          </a:xfrm>
          <a:prstGeom prst="rect">
            <a:avLst/>
          </a:prstGeom>
          <a:noFill/>
          <a:ln w="9525">
            <a:noFill/>
            <a:miter lim="800000"/>
            <a:headEnd/>
            <a:tailEnd/>
          </a:ln>
        </p:spPr>
        <p:txBody>
          <a:bodyPr wrap="none">
            <a:spAutoFit/>
          </a:bodyPr>
          <a:lstStyle/>
          <a:p>
            <a:endParaRPr lang="en-US"/>
          </a:p>
        </p:txBody>
      </p:sp>
      <p:sp>
        <p:nvSpPr>
          <p:cNvPr id="62466" name="Title 40"/>
          <p:cNvSpPr>
            <a:spLocks noGrp="1"/>
          </p:cNvSpPr>
          <p:nvPr>
            <p:ph type="title"/>
          </p:nvPr>
        </p:nvSpPr>
        <p:spPr/>
        <p:txBody>
          <a:bodyPr/>
          <a:lstStyle/>
          <a:p>
            <a:r>
              <a:rPr lang="en-GB" dirty="0" smtClean="0"/>
              <a:t>Adding Home Phone more than doubles our addressable market…</a:t>
            </a:r>
          </a:p>
        </p:txBody>
      </p:sp>
      <p:pic>
        <p:nvPicPr>
          <p:cNvPr id="176129" name="Picture 1"/>
          <p:cNvPicPr>
            <a:picLocks noChangeAspect="1" noChangeArrowheads="1"/>
          </p:cNvPicPr>
          <p:nvPr/>
        </p:nvPicPr>
        <p:blipFill>
          <a:blip r:embed="rId3" cstate="print"/>
          <a:srcRect/>
          <a:stretch>
            <a:fillRect/>
          </a:stretch>
        </p:blipFill>
        <p:spPr bwMode="auto">
          <a:xfrm>
            <a:off x="539750" y="1518930"/>
            <a:ext cx="6604018" cy="3910334"/>
          </a:xfrm>
          <a:prstGeom prst="rect">
            <a:avLst/>
          </a:prstGeom>
          <a:noFill/>
          <a:ln w="9525">
            <a:noFill/>
            <a:miter lim="800000"/>
            <a:headEnd/>
            <a:tailEnd/>
          </a:ln>
        </p:spPr>
      </p:pic>
      <p:sp>
        <p:nvSpPr>
          <p:cNvPr id="12" name="Up Arrow 11"/>
          <p:cNvSpPr/>
          <p:nvPr/>
        </p:nvSpPr>
        <p:spPr bwMode="auto">
          <a:xfrm>
            <a:off x="7715272" y="2143116"/>
            <a:ext cx="571504" cy="1928826"/>
          </a:xfrm>
          <a:prstGeom prst="upArrow">
            <a:avLst>
              <a:gd name="adj1" fmla="val 50000"/>
              <a:gd name="adj2" fmla="val 50000"/>
            </a:avLst>
          </a:prstGeom>
          <a:solidFill>
            <a:schemeClr val="tx2">
              <a:lumMod val="40000"/>
              <a:lumOff val="60000"/>
            </a:schemeClr>
          </a:solid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p:txBody>
      </p:sp>
      <p:sp>
        <p:nvSpPr>
          <p:cNvPr id="13" name="TextBox 12"/>
          <p:cNvSpPr txBox="1">
            <a:spLocks noChangeArrowheads="1"/>
          </p:cNvSpPr>
          <p:nvPr/>
        </p:nvSpPr>
        <p:spPr bwMode="auto">
          <a:xfrm>
            <a:off x="7429520" y="4211429"/>
            <a:ext cx="1143008" cy="646331"/>
          </a:xfrm>
          <a:prstGeom prst="rect">
            <a:avLst/>
          </a:prstGeom>
          <a:noFill/>
          <a:ln w="9525">
            <a:noFill/>
            <a:miter lim="800000"/>
            <a:headEnd/>
            <a:tailEnd/>
          </a:ln>
        </p:spPr>
        <p:txBody>
          <a:bodyPr wrap="square">
            <a:spAutoFit/>
          </a:bodyPr>
          <a:lstStyle/>
          <a:p>
            <a:pPr algn="ctr"/>
            <a:r>
              <a:rPr lang="en-GB" dirty="0" smtClean="0"/>
              <a:t>274% increase </a:t>
            </a:r>
          </a:p>
        </p:txBody>
      </p:sp>
      <p:sp>
        <p:nvSpPr>
          <p:cNvPr id="14" name="AutoShape 16"/>
          <p:cNvSpPr>
            <a:spLocks noChangeArrowheads="1"/>
          </p:cNvSpPr>
          <p:nvPr/>
        </p:nvSpPr>
        <p:spPr bwMode="auto">
          <a:xfrm>
            <a:off x="539749" y="5608645"/>
            <a:ext cx="8032779" cy="963627"/>
          </a:xfrm>
          <a:prstGeom prst="roundRect">
            <a:avLst>
              <a:gd name="adj" fmla="val 16667"/>
            </a:avLst>
          </a:prstGeom>
          <a:solidFill>
            <a:schemeClr val="bg1"/>
          </a:solidFill>
          <a:ln w="38100">
            <a:solidFill>
              <a:schemeClr val="tx1"/>
            </a:solidFill>
            <a:round/>
            <a:headEnd/>
            <a:tailEnd/>
          </a:ln>
          <a:effectLst/>
        </p:spPr>
        <p:txBody>
          <a:bodyPr anchor="ctr"/>
          <a:lstStyle/>
          <a:p>
            <a:pPr algn="ctr">
              <a:defRPr/>
            </a:pPr>
            <a:r>
              <a:rPr lang="en-GB" sz="2000" dirty="0" smtClean="0">
                <a:latin typeface="+mj-lt"/>
              </a:rPr>
              <a:t>For 2010, customers in the market seeking a home phone and broadband bundle are estimated at over 1.1 million, compared to only 403k seeking broadband only.</a:t>
            </a:r>
            <a:endParaRPr lang="en-US" sz="2000" dirty="0">
              <a:latin typeface="+mj-lt"/>
            </a:endParaRPr>
          </a:p>
        </p:txBody>
      </p:sp>
      <p:sp>
        <p:nvSpPr>
          <p:cNvPr id="15" name="TextBox 14"/>
          <p:cNvSpPr txBox="1">
            <a:spLocks noChangeArrowheads="1"/>
          </p:cNvSpPr>
          <p:nvPr/>
        </p:nvSpPr>
        <p:spPr bwMode="auto">
          <a:xfrm>
            <a:off x="1785918" y="1192397"/>
            <a:ext cx="4143404" cy="307777"/>
          </a:xfrm>
          <a:prstGeom prst="rect">
            <a:avLst/>
          </a:prstGeom>
          <a:noFill/>
          <a:ln w="9525">
            <a:noFill/>
            <a:miter lim="800000"/>
            <a:headEnd/>
            <a:tailEnd/>
          </a:ln>
        </p:spPr>
        <p:txBody>
          <a:bodyPr wrap="square">
            <a:spAutoFit/>
          </a:bodyPr>
          <a:lstStyle/>
          <a:p>
            <a:pPr algn="ctr"/>
            <a:r>
              <a:rPr lang="en-GB" sz="1400" dirty="0" smtClean="0"/>
              <a:t>Total Market Gross Connections - 2010</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7"/>
          <p:cNvSpPr txBox="1">
            <a:spLocks noChangeArrowheads="1"/>
          </p:cNvSpPr>
          <p:nvPr/>
        </p:nvSpPr>
        <p:spPr bwMode="auto">
          <a:xfrm>
            <a:off x="-92075" y="-152400"/>
            <a:ext cx="184150" cy="366713"/>
          </a:xfrm>
          <a:prstGeom prst="rect">
            <a:avLst/>
          </a:prstGeom>
          <a:noFill/>
          <a:ln w="9525">
            <a:noFill/>
            <a:miter lim="800000"/>
            <a:headEnd/>
            <a:tailEnd/>
          </a:ln>
        </p:spPr>
        <p:txBody>
          <a:bodyPr wrap="none">
            <a:spAutoFit/>
          </a:bodyPr>
          <a:lstStyle/>
          <a:p>
            <a:endParaRPr lang="en-US"/>
          </a:p>
        </p:txBody>
      </p:sp>
      <p:sp>
        <p:nvSpPr>
          <p:cNvPr id="62466" name="Title 40"/>
          <p:cNvSpPr>
            <a:spLocks noGrp="1"/>
          </p:cNvSpPr>
          <p:nvPr>
            <p:ph type="title"/>
          </p:nvPr>
        </p:nvSpPr>
        <p:spPr>
          <a:xfrm>
            <a:off x="500034" y="315913"/>
            <a:ext cx="7848600" cy="841375"/>
          </a:xfrm>
        </p:spPr>
        <p:txBody>
          <a:bodyPr/>
          <a:lstStyle/>
          <a:p>
            <a:r>
              <a:rPr lang="en-GB" dirty="0" smtClean="0"/>
              <a:t>…it’s what our existing customers and new prospects want…</a:t>
            </a:r>
          </a:p>
        </p:txBody>
      </p:sp>
      <p:sp>
        <p:nvSpPr>
          <p:cNvPr id="24" name="Content Placeholder 2"/>
          <p:cNvSpPr txBox="1">
            <a:spLocks/>
          </p:cNvSpPr>
          <p:nvPr/>
        </p:nvSpPr>
        <p:spPr>
          <a:xfrm>
            <a:off x="2428875" y="1142984"/>
            <a:ext cx="6072188" cy="4192588"/>
          </a:xfrm>
          <a:prstGeom prst="rect">
            <a:avLst/>
          </a:prstGeom>
        </p:spPr>
        <p:txBody>
          <a:bodyPr/>
          <a:lstStyle/>
          <a:p>
            <a:pPr marL="342900" indent="-342900" eaLnBrk="0" hangingPunct="0">
              <a:spcBef>
                <a:spcPct val="20000"/>
              </a:spcBef>
              <a:spcAft>
                <a:spcPct val="100000"/>
              </a:spcAft>
              <a:buFontTx/>
              <a:buChar char="•"/>
              <a:defRPr/>
            </a:pPr>
            <a:r>
              <a:rPr lang="en-GB" sz="2000" dirty="0" smtClean="0"/>
              <a:t>67% of people prefer to bundle their home broadband with a home phone solution</a:t>
            </a:r>
          </a:p>
          <a:p>
            <a:pPr marL="342900" indent="-342900" eaLnBrk="0" hangingPunct="0">
              <a:spcBef>
                <a:spcPct val="20000"/>
              </a:spcBef>
              <a:spcAft>
                <a:spcPct val="100000"/>
              </a:spcAft>
              <a:buFontTx/>
              <a:buChar char="•"/>
              <a:defRPr/>
            </a:pPr>
            <a:r>
              <a:rPr lang="en-GB" sz="2000" dirty="0" smtClean="0"/>
              <a:t>Bundles including home phone and broadband remain the most popular making up 75% of bundled sales</a:t>
            </a:r>
          </a:p>
          <a:p>
            <a:pPr marL="342900" indent="-342900" eaLnBrk="0" hangingPunct="0">
              <a:spcBef>
                <a:spcPct val="20000"/>
              </a:spcBef>
              <a:spcAft>
                <a:spcPct val="100000"/>
              </a:spcAft>
              <a:buFontTx/>
              <a:buChar char="•"/>
              <a:defRPr/>
            </a:pPr>
            <a:r>
              <a:rPr lang="en-GB" sz="2000" dirty="0" smtClean="0"/>
              <a:t>The </a:t>
            </a:r>
            <a:r>
              <a:rPr lang="en-GB" sz="2000" dirty="0"/>
              <a:t>vast majority </a:t>
            </a:r>
            <a:r>
              <a:rPr lang="en-GB" sz="2000" dirty="0" smtClean="0"/>
              <a:t>of leavers </a:t>
            </a:r>
            <a:r>
              <a:rPr lang="en-GB" sz="2000" dirty="0"/>
              <a:t>opt for a package with their new provider that includes </a:t>
            </a:r>
            <a:r>
              <a:rPr lang="en-GB" sz="2000" dirty="0" smtClean="0"/>
              <a:t>landline</a:t>
            </a:r>
            <a:endParaRPr lang="en-GB" sz="2000" dirty="0"/>
          </a:p>
          <a:p>
            <a:pPr marL="342900" indent="-342900" eaLnBrk="0" hangingPunct="0">
              <a:spcBef>
                <a:spcPct val="20000"/>
              </a:spcBef>
              <a:spcAft>
                <a:spcPct val="100000"/>
              </a:spcAft>
              <a:buFontTx/>
              <a:buChar char="•"/>
              <a:defRPr/>
            </a:pPr>
            <a:r>
              <a:rPr lang="en-GB" sz="2000" dirty="0"/>
              <a:t>55% of leavers would have remained a customer if offered a package including </a:t>
            </a:r>
            <a:r>
              <a:rPr lang="en-GB" sz="2000" dirty="0" smtClean="0"/>
              <a:t>landline</a:t>
            </a:r>
            <a:endParaRPr lang="en-GB" sz="2000" dirty="0"/>
          </a:p>
          <a:p>
            <a:pPr marL="342900" indent="-342900" eaLnBrk="0" hangingPunct="0">
              <a:spcBef>
                <a:spcPct val="20000"/>
              </a:spcBef>
              <a:spcAft>
                <a:spcPct val="100000"/>
              </a:spcAft>
              <a:buFontTx/>
              <a:buChar char="•"/>
              <a:defRPr/>
            </a:pPr>
            <a:r>
              <a:rPr lang="en-GB" sz="2000" dirty="0"/>
              <a:t>58% of customers polled on the o2.co.uk blog said that they would use O2 Home Phone</a:t>
            </a:r>
          </a:p>
        </p:txBody>
      </p:sp>
      <p:pic>
        <p:nvPicPr>
          <p:cNvPr id="62468" name="Picture 6" descr="http://www.pmctelecom.co.uk/product_thumb.php?img=images/T5-1.jpg&amp;w=250&amp;h=250"/>
          <p:cNvPicPr>
            <a:picLocks noChangeAspect="1" noChangeArrowheads="1"/>
          </p:cNvPicPr>
          <p:nvPr/>
        </p:nvPicPr>
        <p:blipFill>
          <a:blip r:embed="rId3" cstate="print"/>
          <a:srcRect/>
          <a:stretch>
            <a:fillRect/>
          </a:stretch>
        </p:blipFill>
        <p:spPr bwMode="auto">
          <a:xfrm>
            <a:off x="731798" y="3343267"/>
            <a:ext cx="1146191" cy="1085865"/>
          </a:xfrm>
          <a:prstGeom prst="rect">
            <a:avLst/>
          </a:prstGeom>
          <a:noFill/>
          <a:ln w="9525">
            <a:noFill/>
            <a:miter lim="800000"/>
            <a:headEnd/>
            <a:tailEnd/>
          </a:ln>
        </p:spPr>
      </p:pic>
      <p:grpSp>
        <p:nvGrpSpPr>
          <p:cNvPr id="2" name="Group 27"/>
          <p:cNvGrpSpPr>
            <a:grpSpLocks/>
          </p:cNvGrpSpPr>
          <p:nvPr/>
        </p:nvGrpSpPr>
        <p:grpSpPr bwMode="auto">
          <a:xfrm>
            <a:off x="650871" y="5692762"/>
            <a:ext cx="1227118" cy="736634"/>
            <a:chOff x="428596" y="4643446"/>
            <a:chExt cx="1727201" cy="1214446"/>
          </a:xfrm>
        </p:grpSpPr>
        <p:pic>
          <p:nvPicPr>
            <p:cNvPr id="62471" name="Picture 1" descr="image001"/>
            <p:cNvPicPr>
              <a:picLocks noChangeAspect="1" noChangeArrowheads="1"/>
            </p:cNvPicPr>
            <p:nvPr/>
          </p:nvPicPr>
          <p:blipFill>
            <a:blip r:embed="rId4" cstate="print"/>
            <a:srcRect t="66167" b="15038"/>
            <a:stretch>
              <a:fillRect/>
            </a:stretch>
          </p:blipFill>
          <p:spPr bwMode="auto">
            <a:xfrm>
              <a:off x="428596" y="5143512"/>
              <a:ext cx="1727201" cy="714380"/>
            </a:xfrm>
            <a:prstGeom prst="rect">
              <a:avLst/>
            </a:prstGeom>
            <a:noFill/>
            <a:ln w="9525">
              <a:noFill/>
              <a:miter lim="800000"/>
              <a:headEnd/>
              <a:tailEnd/>
            </a:ln>
          </p:spPr>
        </p:pic>
        <p:pic>
          <p:nvPicPr>
            <p:cNvPr id="62472" name="Picture 1" descr="image001"/>
            <p:cNvPicPr>
              <a:picLocks noChangeAspect="1" noChangeArrowheads="1"/>
            </p:cNvPicPr>
            <p:nvPr/>
          </p:nvPicPr>
          <p:blipFill>
            <a:blip r:embed="rId4" cstate="print"/>
            <a:srcRect b="86842"/>
            <a:stretch>
              <a:fillRect/>
            </a:stretch>
          </p:blipFill>
          <p:spPr bwMode="auto">
            <a:xfrm>
              <a:off x="428596" y="4643446"/>
              <a:ext cx="1727201" cy="500066"/>
            </a:xfrm>
            <a:prstGeom prst="rect">
              <a:avLst/>
            </a:prstGeom>
            <a:noFill/>
            <a:ln w="9525">
              <a:noFill/>
              <a:miter lim="800000"/>
              <a:headEnd/>
              <a:tailEnd/>
            </a:ln>
          </p:spPr>
        </p:pic>
      </p:grpSp>
      <p:pic>
        <p:nvPicPr>
          <p:cNvPr id="62470" name="Picture 22"/>
          <p:cNvPicPr>
            <a:picLocks noChangeAspect="1" noChangeArrowheads="1"/>
          </p:cNvPicPr>
          <p:nvPr/>
        </p:nvPicPr>
        <p:blipFill>
          <a:blip r:embed="rId5" cstate="print"/>
          <a:srcRect t="12201" r="19492" b="26640"/>
          <a:stretch>
            <a:fillRect/>
          </a:stretch>
        </p:blipFill>
        <p:spPr bwMode="auto">
          <a:xfrm>
            <a:off x="806419" y="4357694"/>
            <a:ext cx="928690" cy="1061544"/>
          </a:xfrm>
          <a:prstGeom prst="rect">
            <a:avLst/>
          </a:prstGeom>
          <a:noFill/>
          <a:ln w="9525">
            <a:noFill/>
            <a:miter lim="800000"/>
            <a:headEnd/>
            <a:tailEnd/>
          </a:ln>
        </p:spPr>
      </p:pic>
      <p:pic>
        <p:nvPicPr>
          <p:cNvPr id="130050" name="Picture 2" descr="http://www.myfinances.co.uk/photo/three-for-the-price-of-one-can-broadband-bundles-save-you-cash--$7016953$275.jpg"/>
          <p:cNvPicPr>
            <a:picLocks noChangeAspect="1" noChangeArrowheads="1"/>
          </p:cNvPicPr>
          <p:nvPr/>
        </p:nvPicPr>
        <p:blipFill>
          <a:blip r:embed="rId6" cstate="print"/>
          <a:srcRect/>
          <a:stretch>
            <a:fillRect/>
          </a:stretch>
        </p:blipFill>
        <p:spPr bwMode="auto">
          <a:xfrm>
            <a:off x="946112" y="1214422"/>
            <a:ext cx="789001" cy="789001"/>
          </a:xfrm>
          <a:prstGeom prst="rect">
            <a:avLst/>
          </a:prstGeom>
          <a:noFill/>
        </p:spPr>
      </p:pic>
      <p:pic>
        <p:nvPicPr>
          <p:cNvPr id="130054" name="Picture 6" descr="http://www.forcetenco.co.uk/quotation/images/PhoneEasy%20336%20Dect%20Phone.jpg"/>
          <p:cNvPicPr>
            <a:picLocks noChangeAspect="1" noChangeArrowheads="1"/>
          </p:cNvPicPr>
          <p:nvPr/>
        </p:nvPicPr>
        <p:blipFill>
          <a:blip r:embed="rId7" cstate="print"/>
          <a:srcRect/>
          <a:stretch>
            <a:fillRect/>
          </a:stretch>
        </p:blipFill>
        <p:spPr bwMode="auto">
          <a:xfrm>
            <a:off x="449229" y="2571744"/>
            <a:ext cx="530227" cy="530227"/>
          </a:xfrm>
          <a:prstGeom prst="rect">
            <a:avLst/>
          </a:prstGeom>
          <a:noFill/>
        </p:spPr>
      </p:pic>
      <p:pic>
        <p:nvPicPr>
          <p:cNvPr id="130056" name="Picture 8" descr="http://blog.loaz.com/media/blogs/timwang/mini-Laptop-Sony-Vaio-Vgn.jpg"/>
          <p:cNvPicPr>
            <a:picLocks noChangeAspect="1" noChangeArrowheads="1"/>
          </p:cNvPicPr>
          <p:nvPr/>
        </p:nvPicPr>
        <p:blipFill>
          <a:blip r:embed="rId8" cstate="print"/>
          <a:srcRect/>
          <a:stretch>
            <a:fillRect/>
          </a:stretch>
        </p:blipFill>
        <p:spPr bwMode="auto">
          <a:xfrm>
            <a:off x="1041365" y="2365364"/>
            <a:ext cx="958867" cy="777883"/>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4"/>
          <p:cNvSpPr>
            <a:spLocks noChangeArrowheads="1"/>
          </p:cNvSpPr>
          <p:nvPr/>
        </p:nvSpPr>
        <p:spPr bwMode="auto">
          <a:xfrm>
            <a:off x="292129" y="285728"/>
            <a:ext cx="8423275" cy="628650"/>
          </a:xfrm>
          <a:prstGeom prst="rect">
            <a:avLst/>
          </a:prstGeom>
          <a:noFill/>
          <a:ln w="9525" algn="ctr">
            <a:noFill/>
            <a:miter lim="800000"/>
            <a:headEnd/>
            <a:tailEnd/>
          </a:ln>
        </p:spPr>
        <p:txBody>
          <a:bodyPr/>
          <a:lstStyle/>
          <a:p>
            <a:pPr>
              <a:spcBef>
                <a:spcPct val="50000"/>
              </a:spcBef>
            </a:pPr>
            <a:r>
              <a:rPr lang="en-GB" sz="2400" dirty="0" smtClean="0">
                <a:solidFill>
                  <a:schemeClr val="tx2"/>
                </a:solidFill>
              </a:rPr>
              <a:t>…so O2 Home Phone is here</a:t>
            </a:r>
            <a:endParaRPr lang="en-GB" sz="2400" dirty="0">
              <a:solidFill>
                <a:schemeClr val="tx2"/>
              </a:solidFill>
            </a:endParaRPr>
          </a:p>
        </p:txBody>
      </p:sp>
      <p:pic>
        <p:nvPicPr>
          <p:cNvPr id="5" name="Picture 6"/>
          <p:cNvPicPr>
            <a:picLocks noChangeAspect="1" noChangeArrowheads="1"/>
          </p:cNvPicPr>
          <p:nvPr/>
        </p:nvPicPr>
        <p:blipFill>
          <a:blip r:embed="rId2" cstate="print"/>
          <a:srcRect/>
          <a:stretch>
            <a:fillRect/>
          </a:stretch>
        </p:blipFill>
        <p:spPr bwMode="auto">
          <a:xfrm>
            <a:off x="7000892" y="882671"/>
            <a:ext cx="1704087" cy="5618163"/>
          </a:xfrm>
          <a:prstGeom prst="rect">
            <a:avLst/>
          </a:prstGeom>
          <a:noFill/>
          <a:ln w="9525">
            <a:noFill/>
            <a:miter lim="800000"/>
            <a:headEnd/>
            <a:tailEnd/>
          </a:ln>
        </p:spPr>
      </p:pic>
      <p:sp>
        <p:nvSpPr>
          <p:cNvPr id="6" name="Rounded Rectangle 5"/>
          <p:cNvSpPr/>
          <p:nvPr/>
        </p:nvSpPr>
        <p:spPr bwMode="auto">
          <a:xfrm>
            <a:off x="5572132" y="428604"/>
            <a:ext cx="4429156" cy="242889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8" name="AutoShape 67"/>
          <p:cNvSpPr>
            <a:spLocks noChangeArrowheads="1"/>
          </p:cNvSpPr>
          <p:nvPr/>
        </p:nvSpPr>
        <p:spPr bwMode="auto">
          <a:xfrm>
            <a:off x="292129" y="1057254"/>
            <a:ext cx="6423011" cy="1943118"/>
          </a:xfrm>
          <a:prstGeom prst="roundRect">
            <a:avLst>
              <a:gd name="adj" fmla="val 16667"/>
            </a:avLst>
          </a:prstGeom>
          <a:solidFill>
            <a:schemeClr val="bg2"/>
          </a:solidFill>
          <a:ln w="3175" algn="ctr">
            <a:solidFill>
              <a:schemeClr val="tx1"/>
            </a:solidFill>
            <a:round/>
            <a:headEnd/>
            <a:tailEnd/>
          </a:ln>
        </p:spPr>
        <p:txBody>
          <a:bodyPr wrap="square" lIns="0" tIns="0" rIns="0" bIns="0" anchor="ctr"/>
          <a:lstStyle/>
          <a:p>
            <a:pPr lvl="0">
              <a:spcAft>
                <a:spcPct val="20000"/>
              </a:spcAft>
              <a:defRPr/>
            </a:pPr>
            <a:r>
              <a:rPr lang="en-US" sz="2000" kern="0" dirty="0" smtClean="0">
                <a:solidFill>
                  <a:schemeClr val="accent1"/>
                </a:solidFill>
              </a:rPr>
              <a:t>  Evening &amp; Weekend - </a:t>
            </a:r>
            <a:r>
              <a:rPr lang="en-US" sz="2000" kern="0" dirty="0" smtClean="0"/>
              <a:t>£9.50/month:</a:t>
            </a:r>
          </a:p>
          <a:p>
            <a:pPr lvl="0">
              <a:spcAft>
                <a:spcPct val="20000"/>
              </a:spcAft>
              <a:buFont typeface="Arial" pitchFamily="34" charset="0"/>
              <a:buChar char="•"/>
              <a:defRPr/>
            </a:pPr>
            <a:r>
              <a:rPr lang="en-US" b="0" kern="0" dirty="0" smtClean="0"/>
              <a:t> Line rental</a:t>
            </a:r>
          </a:p>
          <a:p>
            <a:pPr lvl="0">
              <a:spcAft>
                <a:spcPct val="20000"/>
              </a:spcAft>
              <a:buFont typeface="Arial" pitchFamily="34" charset="0"/>
              <a:buChar char="•"/>
              <a:defRPr/>
            </a:pPr>
            <a:r>
              <a:rPr lang="en-US" b="0" kern="0" dirty="0" smtClean="0"/>
              <a:t> Unlimited evening and weekend calls to UK landlines starting with 01, 02, and 03</a:t>
            </a:r>
          </a:p>
        </p:txBody>
      </p:sp>
      <p:sp>
        <p:nvSpPr>
          <p:cNvPr id="9" name="AutoShape 67"/>
          <p:cNvSpPr>
            <a:spLocks noChangeArrowheads="1"/>
          </p:cNvSpPr>
          <p:nvPr/>
        </p:nvSpPr>
        <p:spPr bwMode="auto">
          <a:xfrm>
            <a:off x="292129" y="3214686"/>
            <a:ext cx="6423011" cy="3286148"/>
          </a:xfrm>
          <a:prstGeom prst="roundRect">
            <a:avLst>
              <a:gd name="adj" fmla="val 16667"/>
            </a:avLst>
          </a:prstGeom>
          <a:solidFill>
            <a:schemeClr val="tx2">
              <a:lumMod val="20000"/>
              <a:lumOff val="80000"/>
            </a:schemeClr>
          </a:solidFill>
          <a:ln w="3175" algn="ctr">
            <a:solidFill>
              <a:schemeClr val="tx1"/>
            </a:solidFill>
            <a:round/>
            <a:headEnd/>
            <a:tailEnd/>
          </a:ln>
        </p:spPr>
        <p:txBody>
          <a:bodyPr wrap="square" lIns="0" tIns="0" rIns="0" bIns="0" anchor="ctr"/>
          <a:lstStyle/>
          <a:p>
            <a:pPr lvl="0">
              <a:spcAft>
                <a:spcPct val="20000"/>
              </a:spcAft>
              <a:defRPr/>
            </a:pPr>
            <a:r>
              <a:rPr lang="en-US" sz="2000" kern="0" dirty="0" smtClean="0">
                <a:solidFill>
                  <a:schemeClr val="accent1"/>
                </a:solidFill>
              </a:rPr>
              <a:t>  Anytime - </a:t>
            </a:r>
            <a:r>
              <a:rPr lang="en-US" sz="2000" kern="0" dirty="0" smtClean="0"/>
              <a:t>£12.50/month:</a:t>
            </a:r>
          </a:p>
          <a:p>
            <a:pPr lvl="0">
              <a:spcAft>
                <a:spcPct val="20000"/>
              </a:spcAft>
              <a:buFont typeface="Arial" pitchFamily="34" charset="0"/>
              <a:buChar char="•"/>
              <a:defRPr/>
            </a:pPr>
            <a:r>
              <a:rPr lang="en-US" b="0" kern="0" dirty="0" smtClean="0"/>
              <a:t> Line rental</a:t>
            </a:r>
          </a:p>
          <a:p>
            <a:pPr lvl="0">
              <a:spcAft>
                <a:spcPct val="20000"/>
              </a:spcAft>
              <a:buFont typeface="Arial" pitchFamily="34" charset="0"/>
              <a:buChar char="•"/>
              <a:defRPr/>
            </a:pPr>
            <a:r>
              <a:rPr lang="en-US" b="0" kern="0" dirty="0" smtClean="0"/>
              <a:t> Unlimited anytime calls to UK landlines starting with 01, 02, and 03</a:t>
            </a:r>
          </a:p>
          <a:p>
            <a:pPr lvl="0">
              <a:spcAft>
                <a:spcPct val="20000"/>
              </a:spcAft>
              <a:buFont typeface="Arial" pitchFamily="34" charset="0"/>
              <a:buChar char="•"/>
              <a:defRPr/>
            </a:pPr>
            <a:r>
              <a:rPr lang="en-US" b="0" kern="0" dirty="0" smtClean="0"/>
              <a:t> 600 minutes of calls to 0845 and 0870 numbers</a:t>
            </a:r>
          </a:p>
          <a:p>
            <a:pPr lvl="0">
              <a:spcAft>
                <a:spcPct val="20000"/>
              </a:spcAft>
              <a:buFont typeface="Arial" pitchFamily="34" charset="0"/>
              <a:buChar char="•"/>
              <a:defRPr/>
            </a:pPr>
            <a:r>
              <a:rPr lang="en-US" b="0" kern="0" dirty="0" smtClean="0"/>
              <a:t> 600 minutes of calls to landlines in over 20 international destinations</a:t>
            </a:r>
          </a:p>
          <a:p>
            <a:pPr lvl="0">
              <a:spcAft>
                <a:spcPct val="20000"/>
              </a:spcAft>
              <a:buFont typeface="Arial" pitchFamily="34" charset="0"/>
              <a:buChar char="•"/>
              <a:defRPr/>
            </a:pPr>
            <a:r>
              <a:rPr lang="en-US" b="0" kern="0" dirty="0" smtClean="0"/>
              <a:t> 25% discount on calls to mobiles from your landline</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dirty="0" smtClean="0"/>
              <a:t>Key differentiators:</a:t>
            </a:r>
          </a:p>
        </p:txBody>
      </p:sp>
      <p:sp>
        <p:nvSpPr>
          <p:cNvPr id="14339" name="Rectangle 3"/>
          <p:cNvSpPr>
            <a:spLocks noGrp="1" noChangeArrowheads="1"/>
          </p:cNvSpPr>
          <p:nvPr>
            <p:ph type="body" idx="1"/>
          </p:nvPr>
        </p:nvSpPr>
        <p:spPr>
          <a:xfrm>
            <a:off x="2182823" y="1187450"/>
            <a:ext cx="6461143" cy="4978400"/>
          </a:xfrm>
        </p:spPr>
        <p:txBody>
          <a:bodyPr/>
          <a:lstStyle/>
          <a:p>
            <a:pPr marL="0" indent="0" eaLnBrk="1" hangingPunct="1">
              <a:spcBef>
                <a:spcPct val="0"/>
              </a:spcBef>
              <a:spcAft>
                <a:spcPct val="0"/>
              </a:spcAft>
              <a:buClr>
                <a:schemeClr val="folHlink"/>
              </a:buClr>
              <a:buSzPct val="80000"/>
              <a:buFont typeface="Wingdings" pitchFamily="2" charset="2"/>
              <a:buChar char="§"/>
            </a:pPr>
            <a:r>
              <a:rPr lang="en-GB" sz="1800" b="1" dirty="0" smtClean="0"/>
              <a:t> Value </a:t>
            </a:r>
            <a:r>
              <a:rPr lang="en-GB" sz="1800" dirty="0" smtClean="0"/>
              <a:t>– the cheapest Evening and Weekend package of any major provider in the market at £9.50</a:t>
            </a:r>
          </a:p>
          <a:p>
            <a:pPr marL="0" indent="0" eaLnBrk="1" hangingPunct="1">
              <a:spcBef>
                <a:spcPct val="0"/>
              </a:spcBef>
              <a:spcAft>
                <a:spcPct val="0"/>
              </a:spcAft>
              <a:buClr>
                <a:schemeClr val="folHlink"/>
              </a:buClr>
              <a:buSzPct val="80000"/>
              <a:buFont typeface="Wingdings" pitchFamily="2" charset="2"/>
              <a:buChar char="§"/>
            </a:pPr>
            <a:endParaRPr lang="en-GB" sz="1800" dirty="0" smtClean="0"/>
          </a:p>
          <a:p>
            <a:pPr marL="0" indent="0" eaLnBrk="1" hangingPunct="1">
              <a:spcBef>
                <a:spcPct val="0"/>
              </a:spcBef>
              <a:spcAft>
                <a:spcPct val="0"/>
              </a:spcAft>
              <a:buClr>
                <a:schemeClr val="folHlink"/>
              </a:buClr>
              <a:buSzPct val="80000"/>
              <a:buFont typeface="Wingdings" pitchFamily="2" charset="2"/>
              <a:buChar char="§"/>
            </a:pPr>
            <a:r>
              <a:rPr lang="en-GB" sz="1800" b="1" dirty="0" smtClean="0"/>
              <a:t> Convenience </a:t>
            </a:r>
            <a:r>
              <a:rPr lang="en-GB" sz="1800" dirty="0" smtClean="0"/>
              <a:t>– customers can now combine their O2 Home Broadband and Home Phone costs in one bill</a:t>
            </a:r>
          </a:p>
          <a:p>
            <a:pPr marL="0" indent="0" eaLnBrk="1" hangingPunct="1">
              <a:spcBef>
                <a:spcPct val="0"/>
              </a:spcBef>
              <a:spcAft>
                <a:spcPct val="0"/>
              </a:spcAft>
              <a:buClr>
                <a:schemeClr val="folHlink"/>
              </a:buClr>
              <a:buSzPct val="80000"/>
              <a:buFont typeface="Wingdings" pitchFamily="2" charset="2"/>
              <a:buChar char="§"/>
            </a:pPr>
            <a:endParaRPr lang="en-GB" sz="1800" dirty="0" smtClean="0"/>
          </a:p>
          <a:p>
            <a:pPr marL="0" indent="0" eaLnBrk="1" hangingPunct="1">
              <a:spcBef>
                <a:spcPct val="0"/>
              </a:spcBef>
              <a:spcAft>
                <a:spcPct val="0"/>
              </a:spcAft>
              <a:buClr>
                <a:schemeClr val="folHlink"/>
              </a:buClr>
              <a:buSzPct val="80000"/>
              <a:buFont typeface="Wingdings" pitchFamily="2" charset="2"/>
              <a:buChar char="§"/>
            </a:pPr>
            <a:r>
              <a:rPr lang="en-GB" sz="1800" dirty="0" smtClean="0"/>
              <a:t> </a:t>
            </a:r>
            <a:r>
              <a:rPr lang="en-GB" sz="1800" b="1" dirty="0" smtClean="0"/>
              <a:t>Flexibility </a:t>
            </a:r>
            <a:r>
              <a:rPr lang="en-GB" sz="1800" dirty="0" smtClean="0"/>
              <a:t>– a variety of key Bolt-</a:t>
            </a:r>
            <a:r>
              <a:rPr lang="en-GB" sz="1800" dirty="0" err="1" smtClean="0"/>
              <a:t>Ons</a:t>
            </a:r>
            <a:r>
              <a:rPr lang="en-GB" sz="1800" dirty="0" smtClean="0"/>
              <a:t> that can be added to your service if you choose, or left off if you want to keep your package cheap</a:t>
            </a:r>
          </a:p>
          <a:p>
            <a:pPr marL="0" indent="0" eaLnBrk="1" hangingPunct="1">
              <a:spcBef>
                <a:spcPct val="0"/>
              </a:spcBef>
              <a:spcAft>
                <a:spcPct val="0"/>
              </a:spcAft>
              <a:buClr>
                <a:schemeClr val="folHlink"/>
              </a:buClr>
              <a:buSzPct val="80000"/>
              <a:buFont typeface="Wingdings" pitchFamily="2" charset="2"/>
              <a:buChar char="§"/>
            </a:pPr>
            <a:endParaRPr lang="en-GB" sz="1800" dirty="0" smtClean="0"/>
          </a:p>
          <a:p>
            <a:pPr marL="0" indent="0" eaLnBrk="1" hangingPunct="1">
              <a:spcBef>
                <a:spcPct val="0"/>
              </a:spcBef>
              <a:spcAft>
                <a:spcPct val="0"/>
              </a:spcAft>
              <a:buClr>
                <a:schemeClr val="folHlink"/>
              </a:buClr>
              <a:buSzPct val="80000"/>
              <a:buFont typeface="Wingdings" pitchFamily="2" charset="2"/>
              <a:buChar char="§"/>
            </a:pPr>
            <a:r>
              <a:rPr lang="en-GB" sz="1800" dirty="0" smtClean="0"/>
              <a:t> </a:t>
            </a:r>
            <a:r>
              <a:rPr lang="en-GB" sz="1800" b="1" dirty="0" smtClean="0"/>
              <a:t>Online bills only</a:t>
            </a:r>
            <a:r>
              <a:rPr lang="en-GB" sz="1800" dirty="0" smtClean="0"/>
              <a:t> - no paper billing</a:t>
            </a:r>
          </a:p>
          <a:p>
            <a:pPr marL="0" indent="0" eaLnBrk="1" hangingPunct="1">
              <a:spcBef>
                <a:spcPct val="0"/>
              </a:spcBef>
              <a:spcAft>
                <a:spcPct val="0"/>
              </a:spcAft>
              <a:buClr>
                <a:schemeClr val="folHlink"/>
              </a:buClr>
              <a:buSzPct val="80000"/>
              <a:buFont typeface="Wingdings" pitchFamily="2" charset="2"/>
              <a:buChar char="§"/>
            </a:pPr>
            <a:endParaRPr lang="en-GB" sz="1800" dirty="0" smtClean="0"/>
          </a:p>
          <a:p>
            <a:pPr marL="0" indent="0" eaLnBrk="1" hangingPunct="1">
              <a:spcBef>
                <a:spcPct val="0"/>
              </a:spcBef>
              <a:spcAft>
                <a:spcPct val="0"/>
              </a:spcAft>
              <a:buClr>
                <a:schemeClr val="folHlink"/>
              </a:buClr>
              <a:buSzPct val="80000"/>
              <a:buFont typeface="Wingdings" pitchFamily="2" charset="2"/>
              <a:buChar char="§"/>
            </a:pPr>
            <a:r>
              <a:rPr lang="en-GB" sz="1800" dirty="0" smtClean="0"/>
              <a:t> Customers can </a:t>
            </a:r>
            <a:r>
              <a:rPr lang="en-GB" sz="1800" b="1" dirty="0" smtClean="0"/>
              <a:t>keep their original home phone number</a:t>
            </a:r>
            <a:endParaRPr lang="en-GB" sz="1800" dirty="0" smtClean="0"/>
          </a:p>
          <a:p>
            <a:pPr marL="0" indent="0" eaLnBrk="1" hangingPunct="1">
              <a:spcBef>
                <a:spcPct val="0"/>
              </a:spcBef>
              <a:spcAft>
                <a:spcPct val="0"/>
              </a:spcAft>
              <a:buClr>
                <a:schemeClr val="folHlink"/>
              </a:buClr>
              <a:buSzPct val="80000"/>
              <a:buFont typeface="Wingdings" pitchFamily="2" charset="2"/>
              <a:buChar char="§"/>
            </a:pPr>
            <a:endParaRPr lang="en-GB" sz="1800" dirty="0" smtClean="0"/>
          </a:p>
          <a:p>
            <a:pPr marL="0" indent="0" eaLnBrk="1" hangingPunct="1">
              <a:spcBef>
                <a:spcPct val="0"/>
              </a:spcBef>
              <a:spcAft>
                <a:spcPct val="0"/>
              </a:spcAft>
              <a:buClr>
                <a:schemeClr val="folHlink"/>
              </a:buClr>
              <a:buSzPct val="80000"/>
              <a:buFont typeface="Wingdings" pitchFamily="2" charset="2"/>
              <a:buChar char="§"/>
            </a:pPr>
            <a:r>
              <a:rPr lang="en-GB" sz="1800" dirty="0" smtClean="0"/>
              <a:t> </a:t>
            </a:r>
            <a:r>
              <a:rPr lang="en-GB" sz="1800" b="1" dirty="0" smtClean="0"/>
              <a:t>Award-winning, free, UK-based Customer Service</a:t>
            </a:r>
          </a:p>
          <a:p>
            <a:pPr marL="0" indent="0" eaLnBrk="1" hangingPunct="1">
              <a:spcBef>
                <a:spcPct val="0"/>
              </a:spcBef>
              <a:spcAft>
                <a:spcPct val="0"/>
              </a:spcAft>
              <a:buClr>
                <a:schemeClr val="folHlink"/>
              </a:buClr>
              <a:buSzPct val="80000"/>
              <a:buFont typeface="Wingdings" pitchFamily="2" charset="2"/>
              <a:buChar char="§"/>
            </a:pPr>
            <a:endParaRPr lang="en-GB" sz="1800" b="1" dirty="0" smtClean="0"/>
          </a:p>
          <a:p>
            <a:pPr marL="0" indent="0" eaLnBrk="1" hangingPunct="1">
              <a:spcBef>
                <a:spcPct val="0"/>
              </a:spcBef>
              <a:spcAft>
                <a:spcPct val="0"/>
              </a:spcAft>
              <a:buClr>
                <a:schemeClr val="folHlink"/>
              </a:buClr>
              <a:buSzPct val="80000"/>
              <a:buFont typeface="Wingdings" pitchFamily="2" charset="2"/>
              <a:buChar char="§"/>
            </a:pPr>
            <a:r>
              <a:rPr lang="en-GB" sz="1800" b="1" dirty="0" smtClean="0"/>
              <a:t> 30 day Happiness Guarantee </a:t>
            </a:r>
            <a:r>
              <a:rPr lang="en-GB" sz="1800" dirty="0" smtClean="0"/>
              <a:t>– customers can cancel their contract within the first 30 days with no extra cost</a:t>
            </a:r>
          </a:p>
        </p:txBody>
      </p:sp>
      <p:pic>
        <p:nvPicPr>
          <p:cNvPr id="4" name="Picture 6"/>
          <p:cNvPicPr>
            <a:picLocks noChangeAspect="1" noChangeArrowheads="1"/>
          </p:cNvPicPr>
          <p:nvPr/>
        </p:nvPicPr>
        <p:blipFill>
          <a:blip r:embed="rId2" cstate="print"/>
          <a:srcRect/>
          <a:stretch>
            <a:fillRect/>
          </a:stretch>
        </p:blipFill>
        <p:spPr bwMode="auto">
          <a:xfrm>
            <a:off x="338172" y="1142984"/>
            <a:ext cx="1519184" cy="50085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26" y="214290"/>
            <a:ext cx="7981950" cy="628650"/>
          </a:xfrm>
        </p:spPr>
        <p:txBody>
          <a:bodyPr/>
          <a:lstStyle/>
          <a:p>
            <a:pPr eaLnBrk="1" hangingPunct="1"/>
            <a:r>
              <a:rPr lang="en-GB" dirty="0" smtClean="0"/>
              <a:t>Customise the service to suit your needs</a:t>
            </a:r>
          </a:p>
        </p:txBody>
      </p:sp>
      <p:graphicFrame>
        <p:nvGraphicFramePr>
          <p:cNvPr id="5" name="Group 48"/>
          <p:cNvGraphicFramePr>
            <a:graphicFrameLocks/>
          </p:cNvGraphicFramePr>
          <p:nvPr/>
        </p:nvGraphicFramePr>
        <p:xfrm>
          <a:off x="323850" y="785794"/>
          <a:ext cx="8424863" cy="4858704"/>
        </p:xfrm>
        <a:graphic>
          <a:graphicData uri="http://schemas.openxmlformats.org/drawingml/2006/table">
            <a:tbl>
              <a:tblPr/>
              <a:tblGrid>
                <a:gridCol w="1809750"/>
                <a:gridCol w="4800600"/>
                <a:gridCol w="1814513"/>
              </a:tblGrid>
              <a:tr h="365125">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800" b="1" i="0" u="none" strike="noStrike" cap="none" normalizeH="0" baseline="0" dirty="0" smtClean="0">
                          <a:ln>
                            <a:noFill/>
                          </a:ln>
                          <a:solidFill>
                            <a:schemeClr val="bg1"/>
                          </a:solidFill>
                          <a:effectLst/>
                          <a:latin typeface="+mj-lt"/>
                        </a:rPr>
                        <a:t>Bolt </a:t>
                      </a:r>
                      <a:r>
                        <a:rPr kumimoji="0" lang="en-GB" sz="1800" b="1" i="0" u="none" strike="noStrike" cap="none" normalizeH="0" baseline="0" dirty="0" err="1" smtClean="0">
                          <a:ln>
                            <a:noFill/>
                          </a:ln>
                          <a:solidFill>
                            <a:schemeClr val="bg1"/>
                          </a:solidFill>
                          <a:effectLst/>
                          <a:latin typeface="+mj-lt"/>
                        </a:rPr>
                        <a:t>Ons</a:t>
                      </a:r>
                      <a:endParaRPr kumimoji="0" lang="en-GB" sz="1800" b="1" i="0" u="none" strike="noStrike" cap="none" normalizeH="0" baseline="0" dirty="0" smtClean="0">
                        <a:ln>
                          <a:noFill/>
                        </a:ln>
                        <a:solidFill>
                          <a:schemeClr val="bg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800" b="1" i="0" u="none" strike="noStrike" cap="none" normalizeH="0" baseline="0" dirty="0" smtClean="0">
                          <a:ln>
                            <a:noFill/>
                          </a:ln>
                          <a:solidFill>
                            <a:schemeClr val="bg1"/>
                          </a:solidFill>
                          <a:effectLst/>
                          <a:latin typeface="+mj-lt"/>
                        </a:rPr>
                        <a:t>Included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800" b="1" i="0" u="none" strike="noStrike" cap="none" normalizeH="0" baseline="0" dirty="0" smtClean="0">
                          <a:ln>
                            <a:noFill/>
                          </a:ln>
                          <a:solidFill>
                            <a:schemeClr val="bg1"/>
                          </a:solidFill>
                          <a:effectLst/>
                          <a:latin typeface="+mj-lt"/>
                        </a:rPr>
                        <a:t>Price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514350">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Single Bolt 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Hide My Number (141), Show My Number (1470), Last Caller (1471), Last Number Delete (1475)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Included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Single Bolt 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Voicemail (1571)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£1 per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Single Bolt Ons </a:t>
                      </a:r>
                    </a:p>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endParaRPr kumimoji="0" lang="en-GB" sz="1400" b="0" i="0" u="none" strike="noStrike" cap="none" normalizeH="0" baseline="0" dirty="0" smtClean="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Call Barring, Caller Display, Call Waiting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£1.75 per month each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Single Bolt Ons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Alarm Call, Ring Back, Three Way Calling, Speaking Clock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20p per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For privacy       (bundled pack)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Caller Display, Block Numbers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£3.00 per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For families      (bundled pack)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Caller Display, Call Waiting, Call Barring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£3.50 per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For busy homes (bundled pack)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smtClean="0">
                          <a:ln>
                            <a:noFill/>
                          </a:ln>
                          <a:solidFill>
                            <a:schemeClr val="tx1"/>
                          </a:solidFill>
                          <a:effectLst/>
                          <a:latin typeface="+mj-lt"/>
                        </a:rPr>
                        <a:t>Caller Display, Call Waiting, Ring Back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40000"/>
                        </a:spcAft>
                        <a:buClr>
                          <a:schemeClr val="tx2"/>
                        </a:buClr>
                        <a:buSzTx/>
                        <a:buFont typeface="Wingdings" pitchFamily="2" charset="2"/>
                        <a:buNone/>
                        <a:tabLst/>
                      </a:pPr>
                      <a:r>
                        <a:rPr kumimoji="0" lang="en-GB" sz="1400" b="0" i="0" u="none" strike="noStrike" cap="none" normalizeH="0" baseline="0" dirty="0" smtClean="0">
                          <a:ln>
                            <a:noFill/>
                          </a:ln>
                          <a:solidFill>
                            <a:schemeClr val="tx1"/>
                          </a:solidFill>
                          <a:effectLst/>
                          <a:latin typeface="+mj-lt"/>
                        </a:rPr>
                        <a:t>£3.50 per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AutoShape 16"/>
          <p:cNvSpPr>
            <a:spLocks noChangeArrowheads="1"/>
          </p:cNvSpPr>
          <p:nvPr/>
        </p:nvSpPr>
        <p:spPr bwMode="auto">
          <a:xfrm>
            <a:off x="793779" y="5715016"/>
            <a:ext cx="7278683" cy="732633"/>
          </a:xfrm>
          <a:prstGeom prst="roundRect">
            <a:avLst>
              <a:gd name="adj" fmla="val 16667"/>
            </a:avLst>
          </a:prstGeom>
          <a:solidFill>
            <a:schemeClr val="tx2">
              <a:lumMod val="40000"/>
              <a:lumOff val="60000"/>
            </a:schemeClr>
          </a:solidFill>
          <a:ln w="38100">
            <a:solidFill>
              <a:schemeClr val="accent2"/>
            </a:solidFill>
            <a:round/>
            <a:headEnd/>
            <a:tailEnd/>
          </a:ln>
          <a:effectLst/>
        </p:spPr>
        <p:txBody>
          <a:bodyPr anchor="ctr"/>
          <a:lstStyle/>
          <a:p>
            <a:pPr algn="ctr">
              <a:spcAft>
                <a:spcPts val="1200"/>
              </a:spcAft>
            </a:pPr>
            <a:r>
              <a:rPr lang="en-GB" sz="1600" b="0" dirty="0" smtClean="0"/>
              <a:t>Bolt-</a:t>
            </a:r>
            <a:r>
              <a:rPr lang="en-GB" sz="1600" b="0" dirty="0" err="1" smtClean="0"/>
              <a:t>Ons</a:t>
            </a:r>
            <a:r>
              <a:rPr lang="en-GB" sz="1600" b="0" dirty="0" smtClean="0"/>
              <a:t> can be added either online or over the phone as and when they are needed</a:t>
            </a:r>
            <a:endParaRPr lang="en-US" dirty="0">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KRalizY5EO9EpJ_Uz72M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KRalizY5EO9EpJ_Uz72M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KRalizY5EO9EpJ_Uz72M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guGBczvgUCdfmjJS0EX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fT2WWRezUa774C5EVOvr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Y7UMTXipUyFBV_jJjxjb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guGBczvgUCdfmjJS0EX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KRalizY5EO9EpJ_Uz72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guGBczvgUCdfmjJS0EX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fT2WWRezUa774C5EVOv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Y7UMTXipUyFBV_jJjxjb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lEe1yNq50Ks1zQT7rrQXw"/>
</p:tagLst>
</file>

<file path=ppt/theme/theme1.xml><?xml version="1.0" encoding="utf-8"?>
<a:theme xmlns:a="http://schemas.openxmlformats.org/drawingml/2006/main" name="Blank presentation format">
  <a:themeElements>
    <a:clrScheme name="Blank presentation format 1">
      <a:dk1>
        <a:srgbClr val="000066"/>
      </a:dk1>
      <a:lt1>
        <a:srgbClr val="FFFFFF"/>
      </a:lt1>
      <a:dk2>
        <a:srgbClr val="65B4E4"/>
      </a:dk2>
      <a:lt2>
        <a:srgbClr val="BED9ED"/>
      </a:lt2>
      <a:accent1>
        <a:srgbClr val="000066"/>
      </a:accent1>
      <a:accent2>
        <a:srgbClr val="005896"/>
      </a:accent2>
      <a:accent3>
        <a:srgbClr val="FFFFFF"/>
      </a:accent3>
      <a:accent4>
        <a:srgbClr val="000056"/>
      </a:accent4>
      <a:accent5>
        <a:srgbClr val="AAAAB8"/>
      </a:accent5>
      <a:accent6>
        <a:srgbClr val="004F87"/>
      </a:accent6>
      <a:hlink>
        <a:srgbClr val="65B4E4"/>
      </a:hlink>
      <a:folHlink>
        <a:srgbClr val="00CCCC"/>
      </a:folHlink>
    </a:clrScheme>
    <a:fontScheme name="Blank presentation form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format 1">
        <a:dk1>
          <a:srgbClr val="000066"/>
        </a:dk1>
        <a:lt1>
          <a:srgbClr val="FFFFFF"/>
        </a:lt1>
        <a:dk2>
          <a:srgbClr val="65B4E4"/>
        </a:dk2>
        <a:lt2>
          <a:srgbClr val="BED9ED"/>
        </a:lt2>
        <a:accent1>
          <a:srgbClr val="000066"/>
        </a:accent1>
        <a:accent2>
          <a:srgbClr val="005896"/>
        </a:accent2>
        <a:accent3>
          <a:srgbClr val="FFFFFF"/>
        </a:accent3>
        <a:accent4>
          <a:srgbClr val="000056"/>
        </a:accent4>
        <a:accent5>
          <a:srgbClr val="AAAAB8"/>
        </a:accent5>
        <a:accent6>
          <a:srgbClr val="004F87"/>
        </a:accent6>
        <a:hlink>
          <a:srgbClr val="65B4E4"/>
        </a:hlink>
        <a:folHlink>
          <a:srgbClr val="00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257A"/>
      </a:dk1>
      <a:lt1>
        <a:srgbClr val="FFFFFF"/>
      </a:lt1>
      <a:dk2>
        <a:srgbClr val="5EB6E4"/>
      </a:dk2>
      <a:lt2>
        <a:srgbClr val="BFD9ED"/>
      </a:lt2>
      <a:accent1>
        <a:srgbClr val="00257A"/>
      </a:accent1>
      <a:accent2>
        <a:srgbClr val="005999"/>
      </a:accent2>
      <a:accent3>
        <a:srgbClr val="FFFFFF"/>
      </a:accent3>
      <a:accent4>
        <a:srgbClr val="001E67"/>
      </a:accent4>
      <a:accent5>
        <a:srgbClr val="AAACBE"/>
      </a:accent5>
      <a:accent6>
        <a:srgbClr val="00508A"/>
      </a:accent6>
      <a:hlink>
        <a:srgbClr val="5EB6E4"/>
      </a:hlink>
      <a:folHlink>
        <a:srgbClr val="008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257A"/>
        </a:dk1>
        <a:lt1>
          <a:srgbClr val="FFFFFF"/>
        </a:lt1>
        <a:dk2>
          <a:srgbClr val="5EB6E4"/>
        </a:dk2>
        <a:lt2>
          <a:srgbClr val="BFD9ED"/>
        </a:lt2>
        <a:accent1>
          <a:srgbClr val="00257A"/>
        </a:accent1>
        <a:accent2>
          <a:srgbClr val="005999"/>
        </a:accent2>
        <a:accent3>
          <a:srgbClr val="FFFFFF"/>
        </a:accent3>
        <a:accent4>
          <a:srgbClr val="001E67"/>
        </a:accent4>
        <a:accent5>
          <a:srgbClr val="AAACBE"/>
        </a:accent5>
        <a:accent6>
          <a:srgbClr val="00508A"/>
        </a:accent6>
        <a:hlink>
          <a:srgbClr val="5EB6E4"/>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66"/>
      </a:dk1>
      <a:lt1>
        <a:srgbClr val="FFFFFF"/>
      </a:lt1>
      <a:dk2>
        <a:srgbClr val="65B4E4"/>
      </a:dk2>
      <a:lt2>
        <a:srgbClr val="BED9ED"/>
      </a:lt2>
      <a:accent1>
        <a:srgbClr val="000066"/>
      </a:accent1>
      <a:accent2>
        <a:srgbClr val="005896"/>
      </a:accent2>
      <a:accent3>
        <a:srgbClr val="FFFFFF"/>
      </a:accent3>
      <a:accent4>
        <a:srgbClr val="000056"/>
      </a:accent4>
      <a:accent5>
        <a:srgbClr val="AAAAB8"/>
      </a:accent5>
      <a:accent6>
        <a:srgbClr val="004F87"/>
      </a:accent6>
      <a:hlink>
        <a:srgbClr val="65B4E4"/>
      </a:hlink>
      <a:folHlink>
        <a:srgbClr val="00CCCC"/>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66"/>
        </a:dk1>
        <a:lt1>
          <a:srgbClr val="FFFFFF"/>
        </a:lt1>
        <a:dk2>
          <a:srgbClr val="65B4E4"/>
        </a:dk2>
        <a:lt2>
          <a:srgbClr val="BED9ED"/>
        </a:lt2>
        <a:accent1>
          <a:srgbClr val="000066"/>
        </a:accent1>
        <a:accent2>
          <a:srgbClr val="005896"/>
        </a:accent2>
        <a:accent3>
          <a:srgbClr val="FFFFFF"/>
        </a:accent3>
        <a:accent4>
          <a:srgbClr val="000056"/>
        </a:accent4>
        <a:accent5>
          <a:srgbClr val="AAAAB8"/>
        </a:accent5>
        <a:accent6>
          <a:srgbClr val="004F87"/>
        </a:accent6>
        <a:hlink>
          <a:srgbClr val="65B4E4"/>
        </a:hlink>
        <a:folHlink>
          <a:srgbClr val="00CC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66"/>
      </a:dk1>
      <a:lt1>
        <a:srgbClr val="FFFFFF"/>
      </a:lt1>
      <a:dk2>
        <a:srgbClr val="65B4E4"/>
      </a:dk2>
      <a:lt2>
        <a:srgbClr val="BED9ED"/>
      </a:lt2>
      <a:accent1>
        <a:srgbClr val="000066"/>
      </a:accent1>
      <a:accent2>
        <a:srgbClr val="005896"/>
      </a:accent2>
      <a:accent3>
        <a:srgbClr val="FFFFFF"/>
      </a:accent3>
      <a:accent4>
        <a:srgbClr val="000056"/>
      </a:accent4>
      <a:accent5>
        <a:srgbClr val="AAAAB8"/>
      </a:accent5>
      <a:accent6>
        <a:srgbClr val="004F87"/>
      </a:accent6>
      <a:hlink>
        <a:srgbClr val="65B4E4"/>
      </a:hlink>
      <a:folHlink>
        <a:srgbClr val="00CCCC"/>
      </a:folHlink>
    </a:clrScheme>
    <a:fontScheme name="2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66"/>
        </a:dk1>
        <a:lt1>
          <a:srgbClr val="FFFFFF"/>
        </a:lt1>
        <a:dk2>
          <a:srgbClr val="65B4E4"/>
        </a:dk2>
        <a:lt2>
          <a:srgbClr val="BED9ED"/>
        </a:lt2>
        <a:accent1>
          <a:srgbClr val="000066"/>
        </a:accent1>
        <a:accent2>
          <a:srgbClr val="005896"/>
        </a:accent2>
        <a:accent3>
          <a:srgbClr val="FFFFFF"/>
        </a:accent3>
        <a:accent4>
          <a:srgbClr val="000056"/>
        </a:accent4>
        <a:accent5>
          <a:srgbClr val="AAAAB8"/>
        </a:accent5>
        <a:accent6>
          <a:srgbClr val="004F87"/>
        </a:accent6>
        <a:hlink>
          <a:srgbClr val="65B4E4"/>
        </a:hlink>
        <a:folHlink>
          <a:srgbClr val="00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257A"/>
    </a:dk1>
    <a:lt1>
      <a:srgbClr val="FFFFFF"/>
    </a:lt1>
    <a:dk2>
      <a:srgbClr val="5EB6E4"/>
    </a:dk2>
    <a:lt2>
      <a:srgbClr val="BFD9ED"/>
    </a:lt2>
    <a:accent1>
      <a:srgbClr val="00257A"/>
    </a:accent1>
    <a:accent2>
      <a:srgbClr val="005999"/>
    </a:accent2>
    <a:accent3>
      <a:srgbClr val="FFFFFF"/>
    </a:accent3>
    <a:accent4>
      <a:srgbClr val="001E67"/>
    </a:accent4>
    <a:accent5>
      <a:srgbClr val="AAACBE"/>
    </a:accent5>
    <a:accent6>
      <a:srgbClr val="00508A"/>
    </a:accent6>
    <a:hlink>
      <a:srgbClr val="5EB6E4"/>
    </a:hlink>
    <a:folHlink>
      <a:srgbClr val="008080"/>
    </a:folHlink>
  </a:clrScheme>
</a:themeOverride>
</file>

<file path=docProps/app.xml><?xml version="1.0" encoding="utf-8"?>
<Properties xmlns="http://schemas.openxmlformats.org/officeDocument/2006/extended-properties" xmlns:vt="http://schemas.openxmlformats.org/officeDocument/2006/docPropsVTypes">
  <Template>Blank presentation format</Template>
  <TotalTime>2859</TotalTime>
  <Words>1262</Words>
  <Application>Microsoft Office PowerPoint</Application>
  <PresentationFormat>On-screen Show (4:3)</PresentationFormat>
  <Paragraphs>223</Paragraphs>
  <Slides>13</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18" baseType="lpstr">
      <vt:lpstr>Blank presentation format</vt:lpstr>
      <vt:lpstr>1_Default Design</vt:lpstr>
      <vt:lpstr>1_Custom Design</vt:lpstr>
      <vt:lpstr>2_Custom Design</vt:lpstr>
      <vt:lpstr>think-cell Slide</vt:lpstr>
      <vt:lpstr>O2 Home Phone Presentation to Affiliate Partners 24.05.2010</vt:lpstr>
      <vt:lpstr>Slide 2</vt:lpstr>
      <vt:lpstr>…which have helped us grow from nowhere to a major share of the Net market in little over 2 years</vt:lpstr>
      <vt:lpstr>Slide 4</vt:lpstr>
      <vt:lpstr>Adding Home Phone more than doubles our addressable market…</vt:lpstr>
      <vt:lpstr>…it’s what our existing customers and new prospects want…</vt:lpstr>
      <vt:lpstr>Slide 7</vt:lpstr>
      <vt:lpstr>Key differentiators:</vt:lpstr>
      <vt:lpstr>Customise the service to suit your needs</vt:lpstr>
      <vt:lpstr>Competitor Comparison </vt:lpstr>
      <vt:lpstr>Key Facts</vt:lpstr>
      <vt:lpstr>Slide 12</vt:lpstr>
      <vt:lpstr>Appendix - O2 Home Phone Call Charges</vt:lpstr>
    </vt:vector>
  </TitlesOfParts>
  <Company>O2(UK)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O2 UK Marketing Plan 2010 Summary  Sally Cowdry and Ben Dowd September 2009</dc:title>
  <dc:creator>pcrookes</dc:creator>
  <cp:lastModifiedBy>jbessey1</cp:lastModifiedBy>
  <cp:revision>193</cp:revision>
  <dcterms:created xsi:type="dcterms:W3CDTF">2009-11-23T16:57:56Z</dcterms:created>
  <dcterms:modified xsi:type="dcterms:W3CDTF">2010-05-21T14:21:31Z</dcterms:modified>
</cp:coreProperties>
</file>